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34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Shanghai—Old Meets New. </a:t>
            </a:r>
            <a:r>
              <a:rPr lang="en-US" altLang="en-US" dirty="0" smtClean="0"/>
              <a:t>The city of Shanghai is one of the great success stories in a rapidly growing Chinese economy, but its prosperity has left many behind. In this photo a poor man crosses a street in Shanghai’s rich, modern commercial district carrying goods in hand-woven baskets balanced on a neck yoke, a technology thousands of years old.</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E1C75CF-27CA-4CB1-9770-3B16B2F5610D}"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189272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Pakistan.</a:t>
            </a:r>
            <a:r>
              <a:rPr lang="en-US" altLang="en-US" baseline="0" dirty="0" smtClean="0"/>
              <a:t> Pakistan has a pyramid shaped population structure, wherein there are many young and few old.</a:t>
            </a:r>
            <a:endParaRPr lang="en-US" altLang="en-US" dirty="0" smtClean="0"/>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C9C0E96-64E6-425C-9C3C-8935CF3742C0}"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914131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South</a:t>
            </a:r>
            <a:r>
              <a:rPr lang="en-US" altLang="en-US" baseline="0" dirty="0" smtClean="0"/>
              <a:t> Korea. </a:t>
            </a:r>
            <a:r>
              <a:rPr lang="en-US" altLang="en-US" dirty="0" smtClean="0"/>
              <a:t>South</a:t>
            </a:r>
            <a:r>
              <a:rPr lang="en-US" altLang="en-US" baseline="0" dirty="0" smtClean="0"/>
              <a:t> Korea has a semi-elliptical population distribution, with many adults, fewer children, and very few elderly.</a:t>
            </a:r>
            <a:endParaRPr lang="en-US" altLang="en-US" dirty="0" smtClean="0"/>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5E60C13-B26E-42F9-9E8B-5F6FC45D116D}"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3572803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Sweden</a:t>
            </a:r>
            <a:r>
              <a:rPr lang="en-US" altLang="en-US" baseline="0" dirty="0" smtClean="0"/>
              <a:t>. Sweden has a fairly even distribution, with slightly more adults than children or seniors.</a:t>
            </a:r>
            <a:endParaRPr lang="en-US" altLang="en-US" dirty="0" smtClean="0"/>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D1E4A1B-7920-4438-94D0-519B6D32FEDF}"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3532280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31.2: </a:t>
            </a:r>
            <a:r>
              <a:rPr lang="en-US" altLang="en-US" b="1" dirty="0" smtClean="0"/>
              <a:t>World Population Growth. </a:t>
            </a:r>
            <a:r>
              <a:rPr lang="en-US" altLang="en-US" dirty="0" smtClean="0"/>
              <a:t>Every three years the world’s population increases by the equivalent of a nation the size of the United States. Most of this population increase will be in some of the world’s poorest nations. By 2050, for example, Pakistan, a nation of only 40 million in 1950, will have the world’s third largest population. Source: Data from www.worldbank.org. © Cengage Learning</a:t>
            </a:r>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AD7BA09-9C30-4DAD-A2A0-4A8E1731C9D3}"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572653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The world’s largest cities by year.</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B263806-2C68-4B65-9F62-87642CE4FE9B}"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881056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Garbage Dump in Manila, Philippines. </a:t>
            </a:r>
            <a:r>
              <a:rPr lang="en-US" altLang="en-US" dirty="0" smtClean="0"/>
              <a:t>In Third World nations thousands of poor families live by sorting and selling bottles, aluminum cans, plastic, and newspapers in urban landfills.</a:t>
            </a:r>
          </a:p>
          <a:p>
            <a:pPr>
              <a:spcBef>
                <a:spcPct val="0"/>
              </a:spcBef>
            </a:pPr>
            <a:endParaRPr lang="en-US" altLang="en-US" dirty="0" smtClean="0"/>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0E7D6BA-8BDA-4F71-ADB9-0FFDDA014BE5}"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1314258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Always Connected. </a:t>
            </a:r>
            <a:r>
              <a:rPr lang="en-US" altLang="en-US" dirty="0" smtClean="0"/>
              <a:t>Two students simultaneously apply the power of smartphone, tablet, and laptop to a project.</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2AC050D-6B62-480D-84EA-5AABD5DA211F}" type="slidenum">
              <a:rPr lang="en-US" altLang="en-US" sz="1200">
                <a:latin typeface="Calibri" pitchFamily="34" charset="0"/>
              </a:rPr>
              <a:pPr eaLnBrk="1" hangingPunct="1"/>
              <a:t>22</a:t>
            </a:fld>
            <a:endParaRPr lang="en-US" altLang="en-US" sz="1200">
              <a:latin typeface="Calibri" pitchFamily="34" charset="0"/>
            </a:endParaRPr>
          </a:p>
        </p:txBody>
      </p:sp>
    </p:spTree>
    <p:extLst>
      <p:ext uri="{BB962C8B-B14F-4D97-AF65-F5344CB8AC3E}">
        <p14:creationId xmlns:p14="http://schemas.microsoft.com/office/powerpoint/2010/main" val="2839998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McDonald’s in India. </a:t>
            </a:r>
            <a:r>
              <a:rPr lang="en-US" altLang="en-US" dirty="0" smtClean="0"/>
              <a:t>McDonald’s has adapted its menu in India to reflect the religious mandates of Hinduism. In this restaurant in New Delhi the chain announces that no beef products are prepared or sold.</a:t>
            </a: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4FE2B4B-77D9-4BC8-9A8B-B762F81A7A69}" type="slidenum">
              <a:rPr lang="en-US" altLang="en-US" sz="1200">
                <a:latin typeface="Calibri" pitchFamily="34" charset="0"/>
              </a:rPr>
              <a:pPr eaLnBrk="1" hangingPunct="1"/>
              <a:t>23</a:t>
            </a:fld>
            <a:endParaRPr lang="en-US" altLang="en-US" sz="1200">
              <a:latin typeface="Calibri" pitchFamily="34" charset="0"/>
            </a:endParaRPr>
          </a:p>
        </p:txBody>
      </p:sp>
    </p:spTree>
    <p:extLst>
      <p:ext uri="{BB962C8B-B14F-4D97-AF65-F5344CB8AC3E}">
        <p14:creationId xmlns:p14="http://schemas.microsoft.com/office/powerpoint/2010/main" val="63966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Loss of Brazilian Rain Forest. </a:t>
            </a:r>
            <a:r>
              <a:rPr lang="en-US" altLang="en-US" dirty="0" smtClean="0"/>
              <a:t>The destruction of large portions of Brazil’s virgin rain forest has come to symbolize the growing threat to the environment caused by population growth and economic development. In this photograph we see the scale of environmental destruction.</a:t>
            </a: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FE671E2-77CA-4749-88A5-F95E5277B482}" type="slidenum">
              <a:rPr lang="en-US" altLang="en-US" sz="1200">
                <a:latin typeface="Calibri" pitchFamily="34" charset="0"/>
              </a:rPr>
              <a:pPr eaLnBrk="1" hangingPunct="1"/>
              <a:t>24</a:t>
            </a:fld>
            <a:endParaRPr lang="en-US" altLang="en-US" sz="1200">
              <a:latin typeface="Calibri" pitchFamily="34" charset="0"/>
            </a:endParaRPr>
          </a:p>
        </p:txBody>
      </p:sp>
    </p:spTree>
    <p:extLst>
      <p:ext uri="{BB962C8B-B14F-4D97-AF65-F5344CB8AC3E}">
        <p14:creationId xmlns:p14="http://schemas.microsoft.com/office/powerpoint/2010/main" val="2415157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31.3: </a:t>
            </a:r>
            <a:r>
              <a:rPr lang="en-US" altLang="en-US" b="1" dirty="0" smtClean="0"/>
              <a:t>Fresh Water Resources. </a:t>
            </a:r>
            <a:r>
              <a:rPr lang="en-US" altLang="en-US" dirty="0" smtClean="0"/>
              <a:t>This map links population density and the availability of water. Red areas are highly stressed environments where populations use at least 40 percent or more of available water. Less stressed environments are blue. The deeper the shade of red or blue the greater the environmental stress. Source: From “Global Water Stress,” National Geographic, September 2002, pp. 14–16. Reprinted by permission of the National Geographic Society. © Cengage Learning</a:t>
            </a: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9C3F5BC-C206-45B3-AA12-1CBF341D103C}" type="slidenum">
              <a:rPr lang="en-US" altLang="en-US" sz="1200">
                <a:latin typeface="Calibri" pitchFamily="34" charset="0"/>
              </a:rPr>
              <a:pPr eaLnBrk="1" hangingPunct="1"/>
              <a:t>25</a:t>
            </a:fld>
            <a:endParaRPr lang="en-US" altLang="en-US" sz="1200">
              <a:latin typeface="Calibri" pitchFamily="34" charset="0"/>
            </a:endParaRPr>
          </a:p>
        </p:txBody>
      </p:sp>
    </p:spTree>
    <p:extLst>
      <p:ext uri="{BB962C8B-B14F-4D97-AF65-F5344CB8AC3E}">
        <p14:creationId xmlns:p14="http://schemas.microsoft.com/office/powerpoint/2010/main" val="1854984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A chronology</a:t>
            </a:r>
            <a:r>
              <a:rPr lang="en-US" altLang="en-US" baseline="0" dirty="0" smtClean="0"/>
              <a:t> of the Americas, the Middle East/Africa, Asia, and Eastern Europe from 1970 to 1990</a:t>
            </a:r>
            <a:endParaRPr lang="en-US" altLang="en-US" dirty="0" smtClean="0"/>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C4FA05D-0409-43EE-8CBA-4AEBD021FA05}"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3528416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Nicaraguan Revolution Overturns Somoza. </a:t>
            </a:r>
            <a:r>
              <a:rPr lang="en-US" altLang="en-US" dirty="0" smtClean="0"/>
              <a:t>A revolutionary coalition that included Marxists drove the dictator </a:t>
            </a:r>
            <a:r>
              <a:rPr lang="en-US" altLang="en-US" dirty="0" err="1" smtClean="0"/>
              <a:t>Anastasio</a:t>
            </a:r>
            <a:r>
              <a:rPr lang="en-US" altLang="en-US" dirty="0" smtClean="0"/>
              <a:t> Somoza from power in 1979. The Somoza family had ruled Nicaragua since the 1930s and</a:t>
            </a:r>
            <a:r>
              <a:rPr lang="en-US" altLang="en-US" baseline="0" dirty="0" smtClean="0"/>
              <a:t> </a:t>
            </a:r>
            <a:r>
              <a:rPr lang="en-US" altLang="en-US" dirty="0" smtClean="0"/>
              <a:t>maintained a close relationship with the United States.</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9A2BF32-5D5F-43EE-849F-EDA56BF6B911}"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1052542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Muslim Women Mourning the Death of Ayatollah Khomeini in 1989. </a:t>
            </a:r>
            <a:r>
              <a:rPr lang="en-US" altLang="en-US" dirty="0" smtClean="0"/>
              <a:t>An Islamic revolution overthrew the shah of Iran in 1979. Ayatollah Khomeini sought to lead Iran away from the influences of Western culture and challenged the power of the United States in the Persian Gulf.</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73F30D8-920B-4ACF-868D-F8F266AEAE22}"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612104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The Fall of the Berlin Wall. </a:t>
            </a:r>
            <a:r>
              <a:rPr lang="en-US" altLang="en-US" dirty="0" smtClean="0"/>
              <a:t>The Berlin Wall was the most important symbol of the Cold War. Constructed to keep residents of East Germany from fleeing to the West and defended by armed guards and barbed wire, it was the public face of communism. As the Soviet system fell apart, the residents of East and West Berlin broke down sections of the wall.</a:t>
            </a: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ED14B8B-9BA7-459C-85EB-A6FBBA73B11E}"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1207944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31.1: </a:t>
            </a:r>
            <a:r>
              <a:rPr lang="en-US" altLang="en-US" b="1" dirty="0" smtClean="0"/>
              <a:t>The End of the Soviet Union. </a:t>
            </a:r>
            <a:r>
              <a:rPr lang="en-US" altLang="en-US" dirty="0" smtClean="0"/>
              <a:t>When communist hardliners failed to overthrow Gorbachev in 1991, popular anticommunist sentiment swept the Soviet Union. Following Boris Yeltsin’s lead in Russia, the republics that constituted the Soviet Union declared their independence. © Cengage Learning</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D1464E1-C5D5-47FB-B2A2-45226C811E8A}"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184514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The population for the world and major areas from 1750 to 2050 in population size by millions as well as a percentage distribution.</a:t>
            </a:r>
          </a:p>
          <a:p>
            <a:r>
              <a:rPr lang="en-US" sz="1200" kern="1200" dirty="0" smtClean="0">
                <a:solidFill>
                  <a:schemeClr val="tx1"/>
                </a:solidFill>
                <a:effectLst/>
                <a:latin typeface="+mn-lt"/>
                <a:ea typeface="ＭＳ Ｐゴシック" pitchFamily="34" charset="-128"/>
                <a:cs typeface="+mn-cs"/>
              </a:rPr>
              <a:t>* Estimated Source: J. D. Durand, "Historical Estimates of World Population: An Evaluation" (Philadelphia: University of Pennsylvania, Population Studies Center, 1974, mimeo­graphed); United Nations, The Determinants and Consequences of Population Trends, vol. 1 (New York: United Nations, 1973); United Nations, World Population Pros­pects as Assessed in 1963 (New York: United Nations, 1966); United Nations, World Population Prospects: The 1998 Revision (New York: United Nations, forthcoming); United Nations Population Division, Department of Economic and Social Affairs, World Population to 2300. (2004.).</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BCD8573-2AD2-4F4F-B956-558D77375685}"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1837835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Chinese Family-Planning Campaign. </a:t>
            </a:r>
            <a:r>
              <a:rPr lang="en-US" altLang="en-US" dirty="0" smtClean="0"/>
              <a:t>To slow population growth, the Chinese government has sought to limit parents to a single child. Billboards and other forms of mass advertising have been an essential part of the campaign.</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20BF90D-5B37-4B9E-B82E-05B23245B639}"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4044080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Figure 31.1: </a:t>
            </a:r>
            <a:r>
              <a:rPr lang="en-US" altLang="en-US" b="1" dirty="0" smtClean="0"/>
              <a:t>Age Structure Comparison. </a:t>
            </a:r>
            <a:r>
              <a:rPr lang="en-US" altLang="en-US" dirty="0" smtClean="0"/>
              <a:t>Islamic Nation (Pakistan), Non-Islamic Developing Nation (South Korea), and Developed Nation (Sweden), 2001. </a:t>
            </a:r>
            <a:r>
              <a:rPr lang="en-US" altLang="en-US" i="1" dirty="0" smtClean="0"/>
              <a:t>Source</a:t>
            </a:r>
            <a:r>
              <a:rPr lang="en-US" altLang="en-US" dirty="0" smtClean="0"/>
              <a:t>: U.S. Bureau of the Census, International Database, 2001.</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7735412-7D27-4DE6-8079-D24ECF2F86B8}"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3614361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048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492443"/>
          </a:xfrm>
        </p:spPr>
        <p:txBody>
          <a:bodyPr/>
          <a:lstStyle>
            <a:lvl1pPr>
              <a:defRPr sz="2600"/>
            </a:lvl1pPr>
          </a:lstStyle>
          <a:p>
            <a:r>
              <a:rPr lang="en-US" dirty="0" smtClean="0"/>
              <a:t>Click to edit Master title style</a:t>
            </a:r>
            <a:endParaRPr lang="en-US" dirty="0"/>
          </a:p>
        </p:txBody>
      </p:sp>
      <p:sp>
        <p:nvSpPr>
          <p:cNvPr id="3" name="Content Placeholder 2"/>
          <p:cNvSpPr>
            <a:spLocks noGrp="1"/>
          </p:cNvSpPr>
          <p:nvPr>
            <p:ph sz="half" idx="1"/>
          </p:nvPr>
        </p:nvSpPr>
        <p:spPr>
          <a:xfrm>
            <a:off x="2819400" y="533400"/>
            <a:ext cx="3733800" cy="307777"/>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p:txBody>
      </p:sp>
      <p:sp>
        <p:nvSpPr>
          <p:cNvPr id="4" name="Content Placeholder 3"/>
          <p:cNvSpPr>
            <a:spLocks noGrp="1"/>
          </p:cNvSpPr>
          <p:nvPr>
            <p:ph sz="half" idx="2"/>
          </p:nvPr>
        </p:nvSpPr>
        <p:spPr>
          <a:xfrm>
            <a:off x="2743200" y="3505200"/>
            <a:ext cx="3810000" cy="307777"/>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p:txBody>
      </p:sp>
      <p:sp>
        <p:nvSpPr>
          <p:cNvPr id="5" name="Content Placeholder 3"/>
          <p:cNvSpPr>
            <a:spLocks noGrp="1"/>
          </p:cNvSpPr>
          <p:nvPr>
            <p:ph sz="half" idx="10"/>
          </p:nvPr>
        </p:nvSpPr>
        <p:spPr>
          <a:xfrm>
            <a:off x="5334000" y="6477000"/>
            <a:ext cx="3810000" cy="307777"/>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p:txBody>
      </p:sp>
    </p:spTree>
    <p:extLst>
      <p:ext uri="{BB962C8B-B14F-4D97-AF65-F5344CB8AC3E}">
        <p14:creationId xmlns:p14="http://schemas.microsoft.com/office/powerpoint/2010/main" val="2393882799"/>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1495425"/>
            <a:ext cx="4419600" cy="3876675"/>
          </a:xfrm>
        </p:spPr>
        <p:txBody>
          <a:bodyPr/>
          <a:lstStyle/>
          <a:p>
            <a:pPr eaLnBrk="1" hangingPunct="1">
              <a:spcBef>
                <a:spcPct val="20000"/>
              </a:spcBef>
            </a:pPr>
            <a:r>
              <a:rPr lang="en-US" altLang="en-US" sz="3200" dirty="0" smtClean="0">
                <a:latin typeface="Arial" pitchFamily="34" charset="0"/>
              </a:rPr>
              <a:t>Chapter 31</a:t>
            </a:r>
            <a:br>
              <a:rPr lang="en-US" altLang="en-US" sz="3200" dirty="0" smtClean="0">
                <a:latin typeface="Arial" pitchFamily="34" charset="0"/>
              </a:rPr>
            </a:br>
            <a:r>
              <a:rPr lang="en-US" altLang="en-US" sz="3000" dirty="0" smtClean="0">
                <a:solidFill>
                  <a:srgbClr val="333399"/>
                </a:solidFill>
                <a:effectLst>
                  <a:outerShdw blurRad="38100" dist="38100" dir="2700000" algn="tl">
                    <a:srgbClr val="C0C0C0"/>
                  </a:outerShdw>
                </a:effectLst>
                <a:latin typeface="Arial" pitchFamily="34" charset="0"/>
              </a:rPr>
              <a:t>The End of the Cold War and the Challenge of Economic Development and Immigration, </a:t>
            </a:r>
            <a:r>
              <a:rPr lang="en-US" altLang="en-US" sz="3000" dirty="0" smtClean="0">
                <a:solidFill>
                  <a:srgbClr val="333399"/>
                </a:solidFill>
                <a:effectLst>
                  <a:outerShdw blurRad="38100" dist="38100" dir="2700000" algn="tl">
                    <a:srgbClr val="C0C0C0"/>
                  </a:outerShdw>
                </a:effectLst>
                <a:latin typeface="Arial" pitchFamily="34" charset="0"/>
              </a:rPr>
              <a:t/>
            </a:r>
            <a:br>
              <a:rPr lang="en-US" altLang="en-US" sz="3000" dirty="0" smtClean="0">
                <a:solidFill>
                  <a:srgbClr val="333399"/>
                </a:solidFill>
                <a:effectLst>
                  <a:outerShdw blurRad="38100" dist="38100" dir="2700000" algn="tl">
                    <a:srgbClr val="C0C0C0"/>
                  </a:outerShdw>
                </a:effectLst>
                <a:latin typeface="Arial" pitchFamily="34" charset="0"/>
              </a:rPr>
            </a:br>
            <a:r>
              <a:rPr lang="en-US" altLang="en-US" sz="3000" dirty="0" smtClean="0">
                <a:solidFill>
                  <a:srgbClr val="333399"/>
                </a:solidFill>
                <a:effectLst>
                  <a:outerShdw blurRad="38100" dist="38100" dir="2700000" algn="tl">
                    <a:srgbClr val="C0C0C0"/>
                  </a:outerShdw>
                </a:effectLst>
                <a:latin typeface="Arial" pitchFamily="34" charset="0"/>
              </a:rPr>
              <a:t>1975-2000</a:t>
            </a:r>
            <a:endParaRPr lang="en-US" altLang="en-US" sz="3000" dirty="0" smtClean="0">
              <a:solidFill>
                <a:srgbClr val="333399"/>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131496897"/>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1143000" y="152400"/>
            <a:ext cx="6858000" cy="1447800"/>
          </a:xfrm>
          <a:noFill/>
        </p:spPr>
        <p:txBody>
          <a:bodyPr/>
          <a:lstStyle/>
          <a:p>
            <a:pPr eaLnBrk="1" hangingPunct="1"/>
            <a:r>
              <a:rPr lang="en-US" altLang="en-US" dirty="0" smtClean="0">
                <a:solidFill>
                  <a:schemeClr val="tx1"/>
                </a:solidFill>
                <a:latin typeface="Arial" pitchFamily="34" charset="0"/>
              </a:rPr>
              <a:t>The Challenge of Population Growth</a:t>
            </a:r>
          </a:p>
        </p:txBody>
      </p:sp>
      <p:sp>
        <p:nvSpPr>
          <p:cNvPr id="19458" name="Rectangle 3"/>
          <p:cNvSpPr>
            <a:spLocks noGrp="1" noChangeArrowheads="1"/>
          </p:cNvSpPr>
          <p:nvPr>
            <p:ph type="body" idx="1"/>
          </p:nvPr>
        </p:nvSpPr>
        <p:spPr>
          <a:xfrm>
            <a:off x="685800" y="1752600"/>
            <a:ext cx="7772400" cy="4622800"/>
          </a:xfrm>
          <a:noFill/>
        </p:spPr>
        <p:txBody>
          <a:bodyPr/>
          <a:lstStyle/>
          <a:p>
            <a:pPr eaLnBrk="1" hangingPunct="1">
              <a:buFontTx/>
              <a:buChar char="•"/>
            </a:pPr>
            <a:r>
              <a:rPr lang="en-US" altLang="en-US" dirty="0" smtClean="0">
                <a:latin typeface="Arial" pitchFamily="34" charset="0"/>
              </a:rPr>
              <a:t>Demographic Transition</a:t>
            </a:r>
          </a:p>
          <a:p>
            <a:pPr marL="1085850" lvl="1" indent="-342900" eaLnBrk="1" hangingPunct="1">
              <a:buFontTx/>
              <a:buChar char="•"/>
            </a:pPr>
            <a:r>
              <a:rPr lang="en-US" altLang="en-US" dirty="0" smtClean="0">
                <a:latin typeface="Arial" pitchFamily="34" charset="0"/>
              </a:rPr>
              <a:t>Malthus disproved</a:t>
            </a:r>
          </a:p>
          <a:p>
            <a:pPr marL="1085850" lvl="1" indent="-342900" eaLnBrk="1" hangingPunct="1">
              <a:buFontTx/>
              <a:buChar char="•"/>
            </a:pPr>
            <a:r>
              <a:rPr lang="en-US" altLang="en-US" dirty="0" smtClean="0">
                <a:latin typeface="Arial" pitchFamily="34" charset="0"/>
              </a:rPr>
              <a:t>Birth rates and mortality rates</a:t>
            </a:r>
          </a:p>
          <a:p>
            <a:pPr eaLnBrk="1" hangingPunct="1">
              <a:buFontTx/>
              <a:buChar char="•"/>
            </a:pPr>
            <a:r>
              <a:rPr lang="en-US" altLang="en-US" dirty="0" smtClean="0">
                <a:latin typeface="Arial" pitchFamily="34" charset="0"/>
              </a:rPr>
              <a:t>The Industrialized Nations</a:t>
            </a:r>
          </a:p>
          <a:p>
            <a:pPr eaLnBrk="1" hangingPunct="1">
              <a:buFontTx/>
              <a:buChar char="•"/>
            </a:pPr>
            <a:r>
              <a:rPr lang="en-US" altLang="en-US" dirty="0" smtClean="0">
                <a:latin typeface="Arial" pitchFamily="34" charset="0"/>
              </a:rPr>
              <a:t>The Developing Nations</a:t>
            </a:r>
          </a:p>
          <a:p>
            <a:pPr eaLnBrk="1" hangingPunct="1">
              <a:buFontTx/>
              <a:buChar char="•"/>
            </a:pPr>
            <a:r>
              <a:rPr lang="en-US" altLang="en-US" dirty="0" smtClean="0">
                <a:latin typeface="Arial" pitchFamily="34" charset="0"/>
              </a:rPr>
              <a:t>Old and Young Populations</a:t>
            </a:r>
          </a:p>
          <a:p>
            <a:pPr marL="1085850" lvl="1" indent="-342900" eaLnBrk="1" hangingPunct="1">
              <a:buFontTx/>
              <a:buChar char="•"/>
            </a:pPr>
            <a:r>
              <a:rPr lang="en-US" altLang="en-US" dirty="0" smtClean="0">
                <a:latin typeface="Arial" pitchFamily="34" charset="0"/>
              </a:rPr>
              <a:t>Underdevelopment and population growth</a:t>
            </a:r>
          </a:p>
        </p:txBody>
      </p:sp>
    </p:spTree>
    <p:extLst>
      <p:ext uri="{BB962C8B-B14F-4D97-AF65-F5344CB8AC3E}">
        <p14:creationId xmlns:p14="http://schemas.microsoft.com/office/powerpoint/2010/main" val="2471868657"/>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0"/>
            <a:ext cx="7772400" cy="492443"/>
          </a:xfrm>
        </p:spPr>
        <p:txBody>
          <a:bodyPr/>
          <a:lstStyle/>
          <a:p>
            <a:r>
              <a:rPr lang="en-US" sz="2000" dirty="0" smtClean="0"/>
              <a:t>Table 32.1 Population for World and Major Areas, 1750-2050</a:t>
            </a:r>
            <a:endParaRPr lang="en-US" sz="2000" dirty="0"/>
          </a:p>
        </p:txBody>
      </p:sp>
      <p:sp>
        <p:nvSpPr>
          <p:cNvPr id="10" name="Content Placeholder 9"/>
          <p:cNvSpPr>
            <a:spLocks noGrp="1"/>
          </p:cNvSpPr>
          <p:nvPr>
            <p:ph sz="half" idx="1"/>
          </p:nvPr>
        </p:nvSpPr>
        <p:spPr>
          <a:xfrm>
            <a:off x="2743200" y="533400"/>
            <a:ext cx="3733800" cy="307777"/>
          </a:xfrm>
        </p:spPr>
        <p:txBody>
          <a:bodyPr/>
          <a:lstStyle/>
          <a:p>
            <a:r>
              <a:rPr lang="en-US" b="1" dirty="0" smtClean="0"/>
              <a:t>Population Size (Millions)</a:t>
            </a:r>
            <a:endParaRPr lang="en-US" b="1" dirty="0"/>
          </a:p>
        </p:txBody>
      </p:sp>
      <p:graphicFrame>
        <p:nvGraphicFramePr>
          <p:cNvPr id="6" name="Table 5"/>
          <p:cNvGraphicFramePr>
            <a:graphicFrameLocks noGrp="1"/>
          </p:cNvGraphicFramePr>
          <p:nvPr>
            <p:extLst/>
          </p:nvPr>
        </p:nvGraphicFramePr>
        <p:xfrm>
          <a:off x="685800" y="990600"/>
          <a:ext cx="7772399" cy="2272966"/>
        </p:xfrm>
        <a:graphic>
          <a:graphicData uri="http://schemas.openxmlformats.org/drawingml/2006/table">
            <a:tbl>
              <a:tblPr firstRow="1" bandCol="1">
                <a:tableStyleId>{5C22544A-7EE6-4342-B048-85BDC9FD1C3A}</a:tableStyleId>
              </a:tblPr>
              <a:tblGrid>
                <a:gridCol w="2110462"/>
                <a:gridCol w="544635"/>
                <a:gridCol w="521942"/>
                <a:gridCol w="1021191"/>
                <a:gridCol w="839646"/>
                <a:gridCol w="1009845"/>
                <a:gridCol w="771566"/>
                <a:gridCol w="953112"/>
              </a:tblGrid>
              <a:tr h="416460">
                <a:tc>
                  <a:txBody>
                    <a:bodyPr/>
                    <a:lstStyle/>
                    <a:p>
                      <a:pPr marL="0" marR="0">
                        <a:lnSpc>
                          <a:spcPct val="115000"/>
                        </a:lnSpc>
                        <a:spcBef>
                          <a:spcPts val="0"/>
                        </a:spcBef>
                        <a:spcAft>
                          <a:spcPts val="0"/>
                        </a:spcAft>
                      </a:pPr>
                      <a:r>
                        <a:rPr lang="en-US" sz="1100" kern="1200" dirty="0">
                          <a:effectLst/>
                        </a:rPr>
                        <a:t>Major Area</a:t>
                      </a:r>
                      <a:endParaRPr lang="en-US" sz="1000" dirty="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1750</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1800</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b="0" kern="1200" dirty="0">
                          <a:effectLst/>
                        </a:rPr>
                        <a:t>1850</a:t>
                      </a:r>
                      <a:endParaRPr lang="en-US" sz="1000" b="0" dirty="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dirty="0">
                          <a:effectLst/>
                        </a:rPr>
                        <a:t>1900</a:t>
                      </a:r>
                      <a:endParaRPr lang="en-US" sz="1000" dirty="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1950</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dirty="0">
                          <a:effectLst/>
                        </a:rPr>
                        <a:t>1995</a:t>
                      </a:r>
                      <a:endParaRPr lang="en-US" sz="1000" dirty="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2050*</a:t>
                      </a:r>
                      <a:endParaRPr lang="en-US" sz="1000">
                        <a:effectLst/>
                        <a:latin typeface="Calibri"/>
                        <a:ea typeface="Calibri"/>
                        <a:cs typeface="Times New Roman"/>
                      </a:endParaRPr>
                    </a:p>
                  </a:txBody>
                  <a:tcPr marL="16477" marR="16477" marT="8522" marB="0"/>
                </a:tc>
              </a:tr>
              <a:tr h="312487">
                <a:tc>
                  <a:txBody>
                    <a:bodyPr/>
                    <a:lstStyle/>
                    <a:p>
                      <a:pPr marL="0" marR="0">
                        <a:lnSpc>
                          <a:spcPct val="115000"/>
                        </a:lnSpc>
                        <a:spcBef>
                          <a:spcPts val="0"/>
                        </a:spcBef>
                        <a:spcAft>
                          <a:spcPts val="0"/>
                        </a:spcAft>
                      </a:pPr>
                      <a:r>
                        <a:rPr lang="en-US" sz="1100" kern="1200">
                          <a:effectLst/>
                        </a:rPr>
                        <a:t>World</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791</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978</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1,262</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1,650</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2,521</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5,666</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8,909</a:t>
                      </a:r>
                      <a:endParaRPr lang="en-US" sz="1000">
                        <a:effectLst/>
                        <a:latin typeface="Calibri"/>
                        <a:ea typeface="Calibri"/>
                        <a:cs typeface="Times New Roman"/>
                      </a:endParaRPr>
                    </a:p>
                  </a:txBody>
                  <a:tcPr marL="16477" marR="16477" marT="8522" marB="0"/>
                </a:tc>
              </a:tr>
              <a:tr h="312487">
                <a:tc>
                  <a:txBody>
                    <a:bodyPr/>
                    <a:lstStyle/>
                    <a:p>
                      <a:pPr marL="0" marR="0">
                        <a:lnSpc>
                          <a:spcPct val="115000"/>
                        </a:lnSpc>
                        <a:spcBef>
                          <a:spcPts val="0"/>
                        </a:spcBef>
                        <a:spcAft>
                          <a:spcPts val="0"/>
                        </a:spcAft>
                      </a:pPr>
                      <a:r>
                        <a:rPr lang="en-US" sz="1100" kern="1200">
                          <a:effectLst/>
                        </a:rPr>
                        <a:t>Africa</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106</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107</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111</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133</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221</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697</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1,766</a:t>
                      </a:r>
                      <a:endParaRPr lang="en-US" sz="1000">
                        <a:effectLst/>
                        <a:latin typeface="Calibri"/>
                        <a:ea typeface="Calibri"/>
                        <a:cs typeface="Times New Roman"/>
                      </a:endParaRPr>
                    </a:p>
                  </a:txBody>
                  <a:tcPr marL="16477" marR="16477" marT="8522" marB="0"/>
                </a:tc>
              </a:tr>
              <a:tr h="312487">
                <a:tc>
                  <a:txBody>
                    <a:bodyPr/>
                    <a:lstStyle/>
                    <a:p>
                      <a:pPr marL="0" marR="0">
                        <a:lnSpc>
                          <a:spcPct val="115000"/>
                        </a:lnSpc>
                        <a:spcBef>
                          <a:spcPts val="0"/>
                        </a:spcBef>
                        <a:spcAft>
                          <a:spcPts val="0"/>
                        </a:spcAft>
                      </a:pPr>
                      <a:r>
                        <a:rPr lang="en-US" sz="1100" kern="1200">
                          <a:effectLst/>
                        </a:rPr>
                        <a:t>Asia</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502</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635</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809</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947</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1,402</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3,437</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5,268</a:t>
                      </a:r>
                      <a:endParaRPr lang="en-US" sz="1000">
                        <a:effectLst/>
                        <a:latin typeface="Calibri"/>
                        <a:ea typeface="Calibri"/>
                        <a:cs typeface="Times New Roman"/>
                      </a:endParaRPr>
                    </a:p>
                  </a:txBody>
                  <a:tcPr marL="16477" marR="16477" marT="8522" marB="0"/>
                </a:tc>
              </a:tr>
              <a:tr h="312487">
                <a:tc>
                  <a:txBody>
                    <a:bodyPr/>
                    <a:lstStyle/>
                    <a:p>
                      <a:pPr marL="0" marR="0">
                        <a:lnSpc>
                          <a:spcPct val="115000"/>
                        </a:lnSpc>
                        <a:spcBef>
                          <a:spcPts val="0"/>
                        </a:spcBef>
                        <a:spcAft>
                          <a:spcPts val="0"/>
                        </a:spcAft>
                      </a:pPr>
                      <a:r>
                        <a:rPr lang="en-US" sz="1100" kern="1200">
                          <a:effectLst/>
                        </a:rPr>
                        <a:t>Europe</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163</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203</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276</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408</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547</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728</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628</a:t>
                      </a:r>
                      <a:endParaRPr lang="en-US" sz="1000">
                        <a:effectLst/>
                        <a:latin typeface="Calibri"/>
                        <a:ea typeface="Calibri"/>
                        <a:cs typeface="Times New Roman"/>
                      </a:endParaRPr>
                    </a:p>
                  </a:txBody>
                  <a:tcPr marL="16477" marR="16477" marT="8522" marB="0"/>
                </a:tc>
              </a:tr>
              <a:tr h="208514">
                <a:tc>
                  <a:txBody>
                    <a:bodyPr/>
                    <a:lstStyle/>
                    <a:p>
                      <a:pPr marL="0" marR="0">
                        <a:lnSpc>
                          <a:spcPct val="115000"/>
                        </a:lnSpc>
                        <a:spcBef>
                          <a:spcPts val="0"/>
                        </a:spcBef>
                        <a:spcAft>
                          <a:spcPts val="0"/>
                        </a:spcAft>
                      </a:pPr>
                      <a:r>
                        <a:rPr lang="en-US" sz="1100" kern="1200">
                          <a:effectLst/>
                        </a:rPr>
                        <a:t>Latin America and the Caribbean</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16</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24</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38</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74</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167</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480</a:t>
                      </a:r>
                      <a:endParaRPr lang="en-US" sz="1000">
                        <a:effectLst/>
                        <a:latin typeface="Calibri"/>
                        <a:ea typeface="Calibri"/>
                        <a:cs typeface="Times New Roman"/>
                      </a:endParaRPr>
                    </a:p>
                  </a:txBody>
                  <a:tcPr marL="16477" marR="16477" marT="8522" marB="0"/>
                </a:tc>
                <a:tc>
                  <a:txBody>
                    <a:bodyPr/>
                    <a:lstStyle/>
                    <a:p>
                      <a:pPr marL="0" marR="0">
                        <a:lnSpc>
                          <a:spcPct val="115000"/>
                        </a:lnSpc>
                        <a:spcBef>
                          <a:spcPts val="0"/>
                        </a:spcBef>
                        <a:spcAft>
                          <a:spcPts val="0"/>
                        </a:spcAft>
                      </a:pPr>
                      <a:r>
                        <a:rPr lang="en-US" sz="1100" kern="1200">
                          <a:effectLst/>
                        </a:rPr>
                        <a:t>809</a:t>
                      </a:r>
                      <a:endParaRPr lang="en-US" sz="1000">
                        <a:effectLst/>
                        <a:latin typeface="Calibri"/>
                        <a:ea typeface="Calibri"/>
                        <a:cs typeface="Times New Roman"/>
                      </a:endParaRPr>
                    </a:p>
                  </a:txBody>
                  <a:tcPr marL="16477" marR="16477" marT="8522" marB="0"/>
                </a:tc>
              </a:tr>
              <a:tr h="156243">
                <a:tc>
                  <a:txBody>
                    <a:bodyPr/>
                    <a:lstStyle/>
                    <a:p>
                      <a:pPr marL="0" marR="0">
                        <a:lnSpc>
                          <a:spcPts val="1345"/>
                        </a:lnSpc>
                        <a:spcBef>
                          <a:spcPts val="0"/>
                        </a:spcBef>
                        <a:spcAft>
                          <a:spcPts val="0"/>
                        </a:spcAft>
                      </a:pPr>
                      <a:r>
                        <a:rPr lang="en-US" sz="1100" kern="1200">
                          <a:effectLst/>
                        </a:rPr>
                        <a:t>North America</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2</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7</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26</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82</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172</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297</a:t>
                      </a:r>
                      <a:endParaRPr lang="en-US" sz="1000">
                        <a:effectLst/>
                        <a:latin typeface="Calibri"/>
                        <a:ea typeface="Calibri"/>
                        <a:cs typeface="Times New Roman"/>
                      </a:endParaRPr>
                    </a:p>
                  </a:txBody>
                  <a:tcPr marL="16477" marR="16477" marT="8522" marB="0"/>
                </a:tc>
                <a:tc>
                  <a:txBody>
                    <a:bodyPr/>
                    <a:lstStyle/>
                    <a:p>
                      <a:pPr marL="0" marR="0">
                        <a:lnSpc>
                          <a:spcPts val="1345"/>
                        </a:lnSpc>
                        <a:spcBef>
                          <a:spcPts val="0"/>
                        </a:spcBef>
                        <a:spcAft>
                          <a:spcPts val="0"/>
                        </a:spcAft>
                      </a:pPr>
                      <a:r>
                        <a:rPr lang="en-US" sz="1100" kern="1200">
                          <a:effectLst/>
                        </a:rPr>
                        <a:t>398</a:t>
                      </a:r>
                      <a:endParaRPr lang="en-US" sz="1000">
                        <a:effectLst/>
                        <a:latin typeface="Calibri"/>
                        <a:ea typeface="Calibri"/>
                        <a:cs typeface="Times New Roman"/>
                      </a:endParaRPr>
                    </a:p>
                  </a:txBody>
                  <a:tcPr marL="16477" marR="16477" marT="8522" marB="0"/>
                </a:tc>
              </a:tr>
              <a:tr h="201696">
                <a:tc>
                  <a:txBody>
                    <a:bodyPr/>
                    <a:lstStyle/>
                    <a:p>
                      <a:pPr marL="0" marR="0">
                        <a:lnSpc>
                          <a:spcPts val="1715"/>
                        </a:lnSpc>
                        <a:spcBef>
                          <a:spcPts val="0"/>
                        </a:spcBef>
                        <a:spcAft>
                          <a:spcPts val="0"/>
                        </a:spcAft>
                      </a:pPr>
                      <a:r>
                        <a:rPr lang="en-US" sz="1100" kern="1200">
                          <a:effectLst/>
                        </a:rPr>
                        <a:t>Oceania</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a:effectLst/>
                        </a:rPr>
                        <a:t>2</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a:effectLst/>
                        </a:rPr>
                        <a:t>2</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a:effectLst/>
                        </a:rPr>
                        <a:t>2</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a:effectLst/>
                        </a:rPr>
                        <a:t>6</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a:effectLst/>
                        </a:rPr>
                        <a:t>13</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a:effectLst/>
                        </a:rPr>
                        <a:t>28</a:t>
                      </a:r>
                      <a:endParaRPr lang="en-US" sz="1000">
                        <a:effectLst/>
                        <a:latin typeface="Calibri"/>
                        <a:ea typeface="Calibri"/>
                        <a:cs typeface="Times New Roman"/>
                      </a:endParaRPr>
                    </a:p>
                  </a:txBody>
                  <a:tcPr marL="16477" marR="16477" marT="8522" marB="0"/>
                </a:tc>
                <a:tc>
                  <a:txBody>
                    <a:bodyPr/>
                    <a:lstStyle/>
                    <a:p>
                      <a:pPr marL="0" marR="0">
                        <a:lnSpc>
                          <a:spcPts val="1715"/>
                        </a:lnSpc>
                        <a:spcBef>
                          <a:spcPts val="0"/>
                        </a:spcBef>
                        <a:spcAft>
                          <a:spcPts val="0"/>
                        </a:spcAft>
                      </a:pPr>
                      <a:r>
                        <a:rPr lang="en-US" sz="1100" kern="1200" dirty="0">
                          <a:effectLst/>
                        </a:rPr>
                        <a:t>46</a:t>
                      </a:r>
                      <a:endParaRPr lang="en-US" sz="1000" dirty="0">
                        <a:effectLst/>
                        <a:latin typeface="Calibri"/>
                        <a:ea typeface="Calibri"/>
                        <a:cs typeface="Times New Roman"/>
                      </a:endParaRPr>
                    </a:p>
                  </a:txBody>
                  <a:tcPr marL="16477" marR="16477" marT="8522" marB="0"/>
                </a:tc>
              </a:tr>
            </a:tbl>
          </a:graphicData>
        </a:graphic>
      </p:graphicFrame>
      <p:sp>
        <p:nvSpPr>
          <p:cNvPr id="11" name="Content Placeholder 10"/>
          <p:cNvSpPr>
            <a:spLocks noGrp="1"/>
          </p:cNvSpPr>
          <p:nvPr>
            <p:ph sz="half" idx="2"/>
          </p:nvPr>
        </p:nvSpPr>
        <p:spPr>
          <a:xfrm>
            <a:off x="2743200" y="3426023"/>
            <a:ext cx="3810000" cy="307777"/>
          </a:xfrm>
        </p:spPr>
        <p:txBody>
          <a:bodyPr/>
          <a:lstStyle/>
          <a:p>
            <a:r>
              <a:rPr lang="en-US" b="1" dirty="0" smtClean="0"/>
              <a:t>Percentage Distribution</a:t>
            </a:r>
            <a:endParaRPr lang="en-US" b="1" dirty="0"/>
          </a:p>
        </p:txBody>
      </p:sp>
      <p:graphicFrame>
        <p:nvGraphicFramePr>
          <p:cNvPr id="4" name="Table 3"/>
          <p:cNvGraphicFramePr>
            <a:graphicFrameLocks noGrp="1"/>
          </p:cNvGraphicFramePr>
          <p:nvPr>
            <p:extLst/>
          </p:nvPr>
        </p:nvGraphicFramePr>
        <p:xfrm>
          <a:off x="685799" y="3810000"/>
          <a:ext cx="7772401" cy="2590800"/>
        </p:xfrm>
        <a:graphic>
          <a:graphicData uri="http://schemas.openxmlformats.org/drawingml/2006/table">
            <a:tbl>
              <a:tblPr firstRow="1" bandCol="1">
                <a:tableStyleId>{5C22544A-7EE6-4342-B048-85BDC9FD1C3A}</a:tableStyleId>
              </a:tblPr>
              <a:tblGrid>
                <a:gridCol w="2110463"/>
                <a:gridCol w="544635"/>
                <a:gridCol w="521942"/>
                <a:gridCol w="1021191"/>
                <a:gridCol w="839646"/>
                <a:gridCol w="1009845"/>
                <a:gridCol w="771566"/>
                <a:gridCol w="953113"/>
              </a:tblGrid>
              <a:tr h="370042">
                <a:tc>
                  <a:txBody>
                    <a:bodyPr/>
                    <a:lstStyle/>
                    <a:p>
                      <a:pPr marL="0" marR="0">
                        <a:lnSpc>
                          <a:spcPct val="115000"/>
                        </a:lnSpc>
                        <a:spcBef>
                          <a:spcPts val="0"/>
                        </a:spcBef>
                        <a:spcAft>
                          <a:spcPts val="0"/>
                        </a:spcAft>
                      </a:pPr>
                      <a:r>
                        <a:rPr lang="en-US" sz="900" kern="1200" dirty="0">
                          <a:effectLst/>
                        </a:rPr>
                        <a:t>Major Area</a:t>
                      </a:r>
                      <a:endParaRPr lang="en-US" sz="800" dirty="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1750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1800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1850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1900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1950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1995</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2050*</a:t>
                      </a:r>
                      <a:endParaRPr lang="en-US" sz="800">
                        <a:effectLst/>
                        <a:latin typeface="Calibri"/>
                        <a:ea typeface="Calibri"/>
                        <a:cs typeface="Times New Roman"/>
                      </a:endParaRPr>
                    </a:p>
                  </a:txBody>
                  <a:tcPr marL="14156" marR="14156" marT="7322" marB="0"/>
                </a:tc>
              </a:tr>
              <a:tr h="277658">
                <a:tc>
                  <a:txBody>
                    <a:bodyPr/>
                    <a:lstStyle/>
                    <a:p>
                      <a:pPr marL="0" marR="0">
                        <a:lnSpc>
                          <a:spcPct val="115000"/>
                        </a:lnSpc>
                        <a:spcBef>
                          <a:spcPts val="0"/>
                        </a:spcBef>
                        <a:spcAft>
                          <a:spcPts val="0"/>
                        </a:spcAft>
                      </a:pPr>
                      <a:r>
                        <a:rPr lang="en-US" sz="900" kern="1200">
                          <a:effectLst/>
                        </a:rPr>
                        <a:t>World</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100 </a:t>
                      </a:r>
                      <a:endParaRPr lang="en-US" sz="800">
                        <a:effectLst/>
                        <a:latin typeface="Calibri"/>
                        <a:ea typeface="Calibri"/>
                        <a:cs typeface="Times New Roman"/>
                      </a:endParaRPr>
                    </a:p>
                  </a:txBody>
                  <a:tcPr marL="14156" marR="14156" marT="7322" marB="0"/>
                </a:tc>
              </a:tr>
              <a:tr h="370042">
                <a:tc>
                  <a:txBody>
                    <a:bodyPr/>
                    <a:lstStyle/>
                    <a:p>
                      <a:pPr marL="0" marR="0">
                        <a:lnSpc>
                          <a:spcPct val="115000"/>
                        </a:lnSpc>
                        <a:spcBef>
                          <a:spcPts val="0"/>
                        </a:spcBef>
                        <a:spcAft>
                          <a:spcPts val="0"/>
                        </a:spcAft>
                      </a:pPr>
                      <a:r>
                        <a:rPr lang="en-US" sz="900" kern="1200">
                          <a:effectLst/>
                        </a:rPr>
                        <a:t>Africa</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13.4</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10.9</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8.8</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8.1</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8.8</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12</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23.7</a:t>
                      </a:r>
                      <a:endParaRPr lang="en-US" sz="800">
                        <a:effectLst/>
                        <a:latin typeface="Calibri"/>
                        <a:ea typeface="Calibri"/>
                        <a:cs typeface="Times New Roman"/>
                      </a:endParaRPr>
                    </a:p>
                  </a:txBody>
                  <a:tcPr marL="14156" marR="14156" marT="7322" marB="0"/>
                </a:tc>
              </a:tr>
              <a:tr h="370042">
                <a:tc>
                  <a:txBody>
                    <a:bodyPr/>
                    <a:lstStyle/>
                    <a:p>
                      <a:pPr marL="0" marR="0">
                        <a:lnSpc>
                          <a:spcPct val="115000"/>
                        </a:lnSpc>
                        <a:spcBef>
                          <a:spcPts val="0"/>
                        </a:spcBef>
                        <a:spcAft>
                          <a:spcPts val="0"/>
                        </a:spcAft>
                      </a:pPr>
                      <a:r>
                        <a:rPr lang="en-US" sz="900" kern="1200">
                          <a:effectLst/>
                        </a:rPr>
                        <a:t>Asia</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63.5</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64.9</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64.1</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57.4</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55.6</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61</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57.1</a:t>
                      </a:r>
                      <a:endParaRPr lang="en-US" sz="800">
                        <a:effectLst/>
                        <a:latin typeface="Calibri"/>
                        <a:ea typeface="Calibri"/>
                        <a:cs typeface="Times New Roman"/>
                      </a:endParaRPr>
                    </a:p>
                  </a:txBody>
                  <a:tcPr marL="14156" marR="14156" marT="7322" marB="0"/>
                </a:tc>
              </a:tr>
              <a:tr h="370042">
                <a:tc>
                  <a:txBody>
                    <a:bodyPr/>
                    <a:lstStyle/>
                    <a:p>
                      <a:pPr marL="0" marR="0">
                        <a:lnSpc>
                          <a:spcPct val="115000"/>
                        </a:lnSpc>
                        <a:spcBef>
                          <a:spcPts val="0"/>
                        </a:spcBef>
                        <a:spcAft>
                          <a:spcPts val="0"/>
                        </a:spcAft>
                      </a:pPr>
                      <a:r>
                        <a:rPr lang="en-US" sz="900" kern="1200">
                          <a:effectLst/>
                        </a:rPr>
                        <a:t>Europe</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20.6</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20.8</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21.9</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24.7</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21.7</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13</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5.3</a:t>
                      </a:r>
                      <a:endParaRPr lang="en-US" sz="800">
                        <a:effectLst/>
                        <a:latin typeface="Calibri"/>
                        <a:ea typeface="Calibri"/>
                        <a:cs typeface="Times New Roman"/>
                      </a:endParaRPr>
                    </a:p>
                  </a:txBody>
                  <a:tcPr marL="14156" marR="14156" marT="7322" marB="0"/>
                </a:tc>
              </a:tr>
              <a:tr h="277658">
                <a:tc>
                  <a:txBody>
                    <a:bodyPr/>
                    <a:lstStyle/>
                    <a:p>
                      <a:pPr marL="0" marR="0">
                        <a:lnSpc>
                          <a:spcPct val="115000"/>
                        </a:lnSpc>
                        <a:spcBef>
                          <a:spcPts val="0"/>
                        </a:spcBef>
                        <a:spcAft>
                          <a:spcPts val="0"/>
                        </a:spcAft>
                      </a:pPr>
                      <a:r>
                        <a:rPr lang="en-US" sz="900" kern="1200">
                          <a:effectLst/>
                        </a:rPr>
                        <a:t>Latin America and the Caribbean</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2.5</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3.0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4.5</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6.6</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8</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9.4</a:t>
                      </a:r>
                      <a:endParaRPr lang="en-US" sz="800">
                        <a:effectLst/>
                        <a:latin typeface="Calibri"/>
                        <a:ea typeface="Calibri"/>
                        <a:cs typeface="Times New Roman"/>
                      </a:endParaRPr>
                    </a:p>
                  </a:txBody>
                  <a:tcPr marL="14156" marR="14156" marT="7322" marB="0"/>
                </a:tc>
              </a:tr>
              <a:tr h="277658">
                <a:tc>
                  <a:txBody>
                    <a:bodyPr/>
                    <a:lstStyle/>
                    <a:p>
                      <a:pPr marL="0" marR="0">
                        <a:lnSpc>
                          <a:spcPct val="115000"/>
                        </a:lnSpc>
                        <a:spcBef>
                          <a:spcPts val="0"/>
                        </a:spcBef>
                        <a:spcAft>
                          <a:spcPts val="0"/>
                        </a:spcAft>
                      </a:pPr>
                      <a:r>
                        <a:rPr lang="en-US" sz="900" kern="1200">
                          <a:effectLst/>
                        </a:rPr>
                        <a:t>North America</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0.3</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0.7</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2.1</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5.0</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6.8</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5</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4.1</a:t>
                      </a:r>
                      <a:endParaRPr lang="en-US" sz="800">
                        <a:effectLst/>
                        <a:latin typeface="Calibri"/>
                        <a:ea typeface="Calibri"/>
                        <a:cs typeface="Times New Roman"/>
                      </a:endParaRPr>
                    </a:p>
                  </a:txBody>
                  <a:tcPr marL="14156" marR="14156" marT="7322" marB="0"/>
                </a:tc>
              </a:tr>
              <a:tr h="277658">
                <a:tc>
                  <a:txBody>
                    <a:bodyPr/>
                    <a:lstStyle/>
                    <a:p>
                      <a:pPr marL="0" marR="0">
                        <a:lnSpc>
                          <a:spcPct val="115000"/>
                        </a:lnSpc>
                        <a:spcBef>
                          <a:spcPts val="0"/>
                        </a:spcBef>
                        <a:spcAft>
                          <a:spcPts val="0"/>
                        </a:spcAft>
                      </a:pPr>
                      <a:r>
                        <a:rPr lang="en-US" sz="900" kern="1200">
                          <a:effectLst/>
                        </a:rPr>
                        <a:t>Oceania</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0.3</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0.2</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0.2</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0.4</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dirty="0">
                          <a:effectLst/>
                        </a:rPr>
                        <a:t>0.5</a:t>
                      </a:r>
                      <a:endParaRPr lang="en-US" sz="800" dirty="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a:effectLst/>
                        </a:rPr>
                        <a:t>1</a:t>
                      </a:r>
                      <a:endParaRPr lang="en-US" sz="800">
                        <a:effectLst/>
                        <a:latin typeface="Calibri"/>
                        <a:ea typeface="Calibri"/>
                        <a:cs typeface="Times New Roman"/>
                      </a:endParaRPr>
                    </a:p>
                  </a:txBody>
                  <a:tcPr marL="14156" marR="14156" marT="7322" marB="0"/>
                </a:tc>
                <a:tc>
                  <a:txBody>
                    <a:bodyPr/>
                    <a:lstStyle/>
                    <a:p>
                      <a:pPr marL="0" marR="0">
                        <a:lnSpc>
                          <a:spcPct val="115000"/>
                        </a:lnSpc>
                        <a:spcBef>
                          <a:spcPts val="0"/>
                        </a:spcBef>
                        <a:spcAft>
                          <a:spcPts val="0"/>
                        </a:spcAft>
                      </a:pPr>
                      <a:r>
                        <a:rPr lang="en-US" sz="900" kern="1200" dirty="0">
                          <a:effectLst/>
                        </a:rPr>
                        <a:t>0.5</a:t>
                      </a:r>
                      <a:endParaRPr lang="en-US" sz="800" dirty="0">
                        <a:effectLst/>
                        <a:latin typeface="Calibri"/>
                        <a:ea typeface="Calibri"/>
                        <a:cs typeface="Times New Roman"/>
                      </a:endParaRPr>
                    </a:p>
                  </a:txBody>
                  <a:tcPr marL="14156" marR="14156" marT="7322" marB="0"/>
                </a:tc>
              </a:tr>
            </a:tbl>
          </a:graphicData>
        </a:graphic>
      </p:graphicFrame>
      <p:sp>
        <p:nvSpPr>
          <p:cNvPr id="12" name="Content Placeholder 11"/>
          <p:cNvSpPr>
            <a:spLocks noGrp="1"/>
          </p:cNvSpPr>
          <p:nvPr>
            <p:ph sz="half" idx="10"/>
          </p:nvPr>
        </p:nvSpPr>
        <p:spPr>
          <a:xfrm>
            <a:off x="7620000" y="6550223"/>
            <a:ext cx="1524000" cy="307777"/>
          </a:xfrm>
        </p:spPr>
        <p:txBody>
          <a:bodyPr/>
          <a:lstStyle/>
          <a:p>
            <a:r>
              <a:rPr lang="en-US" dirty="0" smtClean="0"/>
              <a:t>Table 31.1 p881</a:t>
            </a:r>
            <a:endParaRPr lang="en-US" dirty="0"/>
          </a:p>
        </p:txBody>
      </p:sp>
    </p:spTree>
    <p:extLst>
      <p:ext uri="{BB962C8B-B14F-4D97-AF65-F5344CB8AC3E}">
        <p14:creationId xmlns:p14="http://schemas.microsoft.com/office/powerpoint/2010/main" val="133150893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492443"/>
          </a:xfrm>
        </p:spPr>
        <p:txBody>
          <a:bodyPr/>
          <a:lstStyle/>
          <a:p>
            <a:r>
              <a:rPr lang="en-US" altLang="en-US" sz="2600" dirty="0" smtClean="0"/>
              <a:t>Chinese Family-Planning Campaign</a:t>
            </a:r>
            <a:endParaRPr lang="en-US" sz="2600" dirty="0"/>
          </a:p>
        </p:txBody>
      </p:sp>
      <p:pic>
        <p:nvPicPr>
          <p:cNvPr id="22529" name="Picture 1" descr="Chinese Family-Planning Campaign. To slow population growth, the Chinese government has sought to limit parents to a single child. Billboards and other forms of mass advertising have been an essential part of the campaig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23900"/>
            <a:ext cx="8636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p881</a:t>
            </a:r>
          </a:p>
        </p:txBody>
      </p:sp>
    </p:spTree>
    <p:extLst>
      <p:ext uri="{BB962C8B-B14F-4D97-AF65-F5344CB8AC3E}">
        <p14:creationId xmlns:p14="http://schemas.microsoft.com/office/powerpoint/2010/main" val="1455020969"/>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95400"/>
            <a:ext cx="7772400" cy="492443"/>
          </a:xfrm>
        </p:spPr>
        <p:txBody>
          <a:bodyPr/>
          <a:lstStyle/>
          <a:p>
            <a:r>
              <a:rPr lang="en-US" altLang="en-US" sz="2600" dirty="0" smtClean="0"/>
              <a:t>Age Structure Comparison</a:t>
            </a:r>
            <a:endParaRPr lang="en-US" sz="2600" dirty="0"/>
          </a:p>
        </p:txBody>
      </p:sp>
      <p:pic>
        <p:nvPicPr>
          <p:cNvPr id="24577" name="Picture 1" descr="Figure 32.1: Age Structure Comparison. Islamic Nation (Pakistan), Non-Islamic Developing Nation (South Korea), and Developed Nation (Sweden), 2001. Source: U.S. Bureau of the Census, International Database, 2001."/>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2057400"/>
            <a:ext cx="8636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20000" y="6572178"/>
            <a:ext cx="1524000" cy="276999"/>
          </a:xfrm>
        </p:spPr>
        <p:txBody>
          <a:bodyPr/>
          <a:lstStyle/>
          <a:p>
            <a:r>
              <a:rPr lang="en-US" altLang="en-US" sz="1200" b="1" dirty="0" smtClean="0"/>
              <a:t>Figure 31.1a p883</a:t>
            </a:r>
          </a:p>
        </p:txBody>
      </p:sp>
    </p:spTree>
    <p:extLst>
      <p:ext uri="{BB962C8B-B14F-4D97-AF65-F5344CB8AC3E}">
        <p14:creationId xmlns:p14="http://schemas.microsoft.com/office/powerpoint/2010/main" val="3253006859"/>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25504" y="-16042"/>
            <a:ext cx="7772400" cy="492443"/>
          </a:xfrm>
        </p:spPr>
        <p:txBody>
          <a:bodyPr/>
          <a:lstStyle/>
          <a:p>
            <a:r>
              <a:rPr lang="en-US" sz="2600" dirty="0" smtClean="0"/>
              <a:t>Pakistan</a:t>
            </a:r>
            <a:endParaRPr lang="en-US" sz="2600" dirty="0"/>
          </a:p>
        </p:txBody>
      </p:sp>
      <p:pic>
        <p:nvPicPr>
          <p:cNvPr id="26625" name="Picture 1" descr="Pakistan. Pakistan has a pyramid shaped population structure, wherein there are many young and few ol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77904" y="464143"/>
            <a:ext cx="7620000" cy="6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20000" y="6595177"/>
            <a:ext cx="1524000" cy="276999"/>
          </a:xfrm>
        </p:spPr>
        <p:txBody>
          <a:bodyPr/>
          <a:lstStyle/>
          <a:p>
            <a:r>
              <a:rPr lang="en-US" altLang="en-US" sz="1200" b="1" dirty="0" smtClean="0"/>
              <a:t>Figure 31.1a p883</a:t>
            </a:r>
          </a:p>
        </p:txBody>
      </p:sp>
    </p:spTree>
    <p:extLst>
      <p:ext uri="{BB962C8B-B14F-4D97-AF65-F5344CB8AC3E}">
        <p14:creationId xmlns:p14="http://schemas.microsoft.com/office/powerpoint/2010/main" val="797960596"/>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sz="2600" dirty="0" smtClean="0"/>
              <a:t>South Korea</a:t>
            </a:r>
            <a:endParaRPr lang="en-US" sz="2600" dirty="0"/>
          </a:p>
        </p:txBody>
      </p:sp>
      <p:pic>
        <p:nvPicPr>
          <p:cNvPr id="28673" name="Picture 1" descr="South Korea has a semi-elliptical population distribution, with many adults, fewer children, and very few elderl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816100" y="431800"/>
            <a:ext cx="5499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543800" y="6581001"/>
            <a:ext cx="1600200" cy="276999"/>
          </a:xfrm>
        </p:spPr>
        <p:txBody>
          <a:bodyPr/>
          <a:lstStyle/>
          <a:p>
            <a:r>
              <a:rPr lang="en-US" altLang="en-US" sz="1200" b="1" dirty="0" smtClean="0"/>
              <a:t>Figure 31.1b p883</a:t>
            </a:r>
          </a:p>
        </p:txBody>
      </p:sp>
    </p:spTree>
    <p:extLst>
      <p:ext uri="{BB962C8B-B14F-4D97-AF65-F5344CB8AC3E}">
        <p14:creationId xmlns:p14="http://schemas.microsoft.com/office/powerpoint/2010/main" val="3453472987"/>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778"/>
            <a:ext cx="7772400" cy="492443"/>
          </a:xfrm>
        </p:spPr>
        <p:txBody>
          <a:bodyPr/>
          <a:lstStyle/>
          <a:p>
            <a:r>
              <a:rPr lang="en-US" sz="2600" dirty="0" smtClean="0"/>
              <a:t>Sweden</a:t>
            </a:r>
            <a:endParaRPr lang="en-US" sz="2600" dirty="0"/>
          </a:p>
        </p:txBody>
      </p:sp>
      <p:pic>
        <p:nvPicPr>
          <p:cNvPr id="30721" name="Picture 1" descr="Sweden. Sweden has a fairly even distribution, with slightly more adults than children or senior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816100" y="431800"/>
            <a:ext cx="5499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620000" y="6591428"/>
            <a:ext cx="1524000" cy="276999"/>
          </a:xfrm>
        </p:spPr>
        <p:txBody>
          <a:bodyPr/>
          <a:lstStyle/>
          <a:p>
            <a:r>
              <a:rPr lang="en-US" altLang="en-US" sz="1200" b="1" dirty="0" smtClean="0"/>
              <a:t>Figure 31.1c p883</a:t>
            </a:r>
          </a:p>
        </p:txBody>
      </p:sp>
    </p:spTree>
    <p:extLst>
      <p:ext uri="{BB962C8B-B14F-4D97-AF65-F5344CB8AC3E}">
        <p14:creationId xmlns:p14="http://schemas.microsoft.com/office/powerpoint/2010/main" val="3388213574"/>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Unequal Development and the Movement of Peoples</a:t>
            </a:r>
          </a:p>
        </p:txBody>
      </p:sp>
      <p:sp>
        <p:nvSpPr>
          <p:cNvPr id="32770" name="Rectangle 3"/>
          <p:cNvSpPr>
            <a:spLocks noGrp="1" noChangeArrowheads="1"/>
          </p:cNvSpPr>
          <p:nvPr>
            <p:ph type="body" idx="1"/>
          </p:nvPr>
        </p:nvSpPr>
        <p:spPr>
          <a:xfrm>
            <a:off x="685800" y="1752600"/>
            <a:ext cx="7772400" cy="2849563"/>
          </a:xfrm>
          <a:noFill/>
        </p:spPr>
        <p:txBody>
          <a:bodyPr/>
          <a:lstStyle/>
          <a:p>
            <a:pPr eaLnBrk="1" hangingPunct="1">
              <a:buFontTx/>
              <a:buChar char="•"/>
            </a:pPr>
            <a:r>
              <a:rPr lang="en-US" altLang="en-US" dirty="0" smtClean="0">
                <a:latin typeface="Arial" pitchFamily="34" charset="0"/>
              </a:rPr>
              <a:t>The Problem of Growing Inequality</a:t>
            </a:r>
          </a:p>
          <a:p>
            <a:pPr eaLnBrk="1" hangingPunct="1">
              <a:buFontTx/>
              <a:buChar char="•"/>
            </a:pPr>
            <a:r>
              <a:rPr lang="en-US" altLang="en-US" dirty="0" smtClean="0">
                <a:latin typeface="Arial" pitchFamily="34" charset="0"/>
              </a:rPr>
              <a:t>Internal Migration: The Growth of Cities</a:t>
            </a:r>
          </a:p>
          <a:p>
            <a:pPr eaLnBrk="1" hangingPunct="1">
              <a:buFontTx/>
              <a:buChar char="•"/>
            </a:pPr>
            <a:r>
              <a:rPr lang="en-US" altLang="en-US" dirty="0" smtClean="0">
                <a:latin typeface="Arial" pitchFamily="34" charset="0"/>
              </a:rPr>
              <a:t>Global Migration</a:t>
            </a:r>
          </a:p>
          <a:p>
            <a:pPr marL="1085850" lvl="1" indent="-342900" eaLnBrk="1" hangingPunct="1">
              <a:buFontTx/>
              <a:buChar char="•"/>
            </a:pPr>
            <a:r>
              <a:rPr lang="en-US" altLang="en-US" dirty="0" smtClean="0">
                <a:latin typeface="Arial" pitchFamily="34" charset="0"/>
              </a:rPr>
              <a:t>Labor migration, race and citizenship</a:t>
            </a:r>
          </a:p>
        </p:txBody>
      </p:sp>
    </p:spTree>
    <p:extLst>
      <p:ext uri="{BB962C8B-B14F-4D97-AF65-F5344CB8AC3E}">
        <p14:creationId xmlns:p14="http://schemas.microsoft.com/office/powerpoint/2010/main" val="225416826"/>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6999"/>
            <a:ext cx="7772400" cy="492443"/>
          </a:xfrm>
        </p:spPr>
        <p:txBody>
          <a:bodyPr/>
          <a:lstStyle/>
          <a:p>
            <a:r>
              <a:rPr lang="en-US" altLang="en-US" sz="2600" dirty="0" smtClean="0"/>
              <a:t>World Population Growth</a:t>
            </a:r>
            <a:endParaRPr lang="en-US" sz="2600" dirty="0"/>
          </a:p>
        </p:txBody>
      </p:sp>
      <p:pic>
        <p:nvPicPr>
          <p:cNvPr id="33793" name="Picture 1" descr="Map 32.2: World Population Growth. Every three years the world’s population increases by the equivalent of a nation the size of the United States. Most of this population increase will be in some of the world’s poorest nations. By 2050, for example, Pakistan, a nation of only 40 million in 1950, will have the world’s third largest population. Source: Data from www.worldbank.or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066800"/>
            <a:ext cx="8636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53201"/>
            <a:ext cx="1219200" cy="304800"/>
          </a:xfrm>
        </p:spPr>
        <p:txBody>
          <a:bodyPr/>
          <a:lstStyle/>
          <a:p>
            <a:r>
              <a:rPr lang="en-US" altLang="en-US" sz="1200" b="1" dirty="0" smtClean="0"/>
              <a:t>Map 31.2 p884</a:t>
            </a:r>
          </a:p>
        </p:txBody>
      </p:sp>
    </p:spTree>
    <p:extLst>
      <p:ext uri="{BB962C8B-B14F-4D97-AF65-F5344CB8AC3E}">
        <p14:creationId xmlns:p14="http://schemas.microsoft.com/office/powerpoint/2010/main" val="461999957"/>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92552"/>
          </a:xfrm>
        </p:spPr>
        <p:txBody>
          <a:bodyPr/>
          <a:lstStyle/>
          <a:p>
            <a:r>
              <a:rPr lang="en-US" sz="2600" dirty="0" smtClean="0"/>
              <a:t>World’s Largest Cities </a:t>
            </a:r>
            <a:br>
              <a:rPr lang="en-US" sz="2600" dirty="0" smtClean="0"/>
            </a:br>
            <a:r>
              <a:rPr lang="en-US" sz="2600" dirty="0" smtClean="0"/>
              <a:t>(Urban Agglomerations of 13 Million or More)</a:t>
            </a:r>
            <a:endParaRPr lang="en-US" sz="2600" dirty="0"/>
          </a:p>
        </p:txBody>
      </p:sp>
      <p:graphicFrame>
        <p:nvGraphicFramePr>
          <p:cNvPr id="4" name="Table 3"/>
          <p:cNvGraphicFramePr>
            <a:graphicFrameLocks noGrp="1"/>
          </p:cNvGraphicFramePr>
          <p:nvPr>
            <p:extLst/>
          </p:nvPr>
        </p:nvGraphicFramePr>
        <p:xfrm>
          <a:off x="381001" y="914400"/>
          <a:ext cx="8610598" cy="5638796"/>
        </p:xfrm>
        <a:graphic>
          <a:graphicData uri="http://schemas.openxmlformats.org/drawingml/2006/table">
            <a:tbl>
              <a:tblPr firstRow="1" bandCol="1">
                <a:tableStyleId>{5C22544A-7EE6-4342-B048-85BDC9FD1C3A}</a:tableStyleId>
              </a:tblPr>
              <a:tblGrid>
                <a:gridCol w="1160798"/>
                <a:gridCol w="875609"/>
                <a:gridCol w="1483495"/>
                <a:gridCol w="726226"/>
                <a:gridCol w="1446631"/>
                <a:gridCol w="713939"/>
                <a:gridCol w="1570796"/>
                <a:gridCol w="633104"/>
              </a:tblGrid>
              <a:tr h="291105">
                <a:tc>
                  <a:txBody>
                    <a:bodyPr/>
                    <a:lstStyle/>
                    <a:p>
                      <a:pPr marL="0" marR="0">
                        <a:spcBef>
                          <a:spcPts val="0"/>
                        </a:spcBef>
                        <a:spcAft>
                          <a:spcPts val="0"/>
                        </a:spcAft>
                      </a:pPr>
                      <a:r>
                        <a:rPr lang="en-US" sz="1400" dirty="0">
                          <a:solidFill>
                            <a:schemeClr val="tx1"/>
                          </a:solidFill>
                          <a:effectLst/>
                          <a:latin typeface="Calibri" panose="020F0502020204030204" pitchFamily="34" charset="0"/>
                        </a:rPr>
                        <a:t>City</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1970</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City</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1990</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City</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2011</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City</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solidFill>
                            <a:schemeClr val="tx1"/>
                          </a:solidFill>
                          <a:effectLst/>
                          <a:latin typeface="Calibri" panose="020F0502020204030204" pitchFamily="34" charset="0"/>
                        </a:rPr>
                        <a:t>2025</a:t>
                      </a:r>
                      <a:endParaRPr lang="en-US" sz="1400" dirty="0">
                        <a:solidFill>
                          <a:schemeClr val="tx1"/>
                        </a:solidFill>
                        <a:effectLst/>
                        <a:latin typeface="Calibri" panose="020F0502020204030204" pitchFamily="34" charset="0"/>
                        <a:ea typeface="MS Mincho"/>
                        <a:cs typeface="Times New Roman"/>
                      </a:endParaRPr>
                    </a:p>
                  </a:txBody>
                  <a:tcPr marL="29717" marR="29717" marT="0" marB="0"/>
                </a:tc>
              </a:tr>
              <a:tr h="249608">
                <a:tc>
                  <a:txBody>
                    <a:bodyPr/>
                    <a:lstStyle/>
                    <a:p>
                      <a:pPr marL="0" marR="0">
                        <a:spcBef>
                          <a:spcPts val="0"/>
                        </a:spcBef>
                        <a:spcAft>
                          <a:spcPts val="0"/>
                        </a:spcAft>
                      </a:pPr>
                      <a:r>
                        <a:rPr lang="en-US" sz="1400" dirty="0">
                          <a:effectLst/>
                          <a:latin typeface="Calibri" panose="020F0502020204030204" pitchFamily="34" charset="0"/>
                        </a:rPr>
                        <a:t>1 Tokyo</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23.3</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 Tokyo</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32.5</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 Tokyo</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37.2</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 Tokyo</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38.7</a:t>
                      </a:r>
                      <a:endParaRPr lang="en-US" sz="1400">
                        <a:effectLst/>
                        <a:latin typeface="Calibri" panose="020F0502020204030204" pitchFamily="34" charset="0"/>
                        <a:ea typeface="MS Mincho"/>
                        <a:cs typeface="Times New Roman"/>
                      </a:endParaRPr>
                    </a:p>
                  </a:txBody>
                  <a:tcPr marL="29717" marR="29717" marT="0" marB="0"/>
                </a:tc>
              </a:tr>
              <a:tr h="237839">
                <a:tc>
                  <a:txBody>
                    <a:bodyPr/>
                    <a:lstStyle/>
                    <a:p>
                      <a:pPr marL="0" marR="0">
                        <a:spcBef>
                          <a:spcPts val="0"/>
                        </a:spcBef>
                        <a:spcAft>
                          <a:spcPts val="0"/>
                        </a:spcAft>
                      </a:pPr>
                      <a:r>
                        <a:rPr lang="en-US" sz="1400">
                          <a:effectLst/>
                          <a:latin typeface="Calibri" panose="020F0502020204030204" pitchFamily="34" charset="0"/>
                        </a:rPr>
                        <a:t>2 New York</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16.2</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 New York</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16.1</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 Delhi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22.7</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 Delhi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32.9</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a:solidFill>
                            <a:srgbClr val="E4F3F4"/>
                          </a:solidFill>
                          <a:effectLst/>
                          <a:latin typeface="Calibri" panose="020F0502020204030204" pitchFamily="34" charset="0"/>
                        </a:rPr>
                        <a:t> </a:t>
                      </a: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 Mexico City</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15.3</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 Mexico City</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20.4</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3 Shanghai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28.4</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F4FAFA"/>
                          </a:solidFill>
                          <a:effectLst/>
                          <a:latin typeface="Calibri" panose="020F0502020204030204" pitchFamily="34" charset="0"/>
                        </a:rPr>
                        <a:t>Empty cell</a:t>
                      </a:r>
                      <a:endParaRPr lang="en-US" sz="11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4 Sao Paulo</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14.8</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4 New York</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20.4</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4 Mumbai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26.6</a:t>
                      </a:r>
                      <a:endParaRPr lang="en-US" sz="1400">
                        <a:effectLst/>
                        <a:latin typeface="Calibri" panose="020F0502020204030204" pitchFamily="34" charset="0"/>
                        <a:ea typeface="MS Mincho"/>
                        <a:cs typeface="Times New Roman"/>
                      </a:endParaRPr>
                    </a:p>
                  </a:txBody>
                  <a:tcPr marL="29717" marR="29717" marT="0" marB="0"/>
                </a:tc>
              </a:tr>
              <a:tr h="226071">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5 Mumbai</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12.4</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5 Shanghai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20.2</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5 Mexico City</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24.6</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F4FAFA"/>
                          </a:solidFill>
                          <a:effectLst/>
                          <a:latin typeface="Calibri" panose="020F0502020204030204" pitchFamily="34" charset="0"/>
                        </a:rPr>
                        <a:t>Empty cell</a:t>
                      </a:r>
                      <a:endParaRPr lang="en-US" sz="11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6 Osaka-Kobe</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11.0</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6 Sao Paulo</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19.9</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6 New York</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23.6</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7 Calcutta</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10.9</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7 Mumbai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19.7</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7 Sao Paulo</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23.2</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F4FAFA"/>
                          </a:solidFill>
                          <a:effectLst/>
                          <a:latin typeface="Calibri" panose="020F0502020204030204" pitchFamily="34" charset="0"/>
                        </a:rPr>
                        <a:t>Empty cell</a:t>
                      </a:r>
                      <a:endParaRPr lang="en-US" sz="11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8 Los Angeles</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10.9</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8 Beijing</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15.6</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8 Dhaka</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22.9</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9 Seoul</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10.5</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9 Dhaka</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15.4</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9 Beijing</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22.6</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1100" dirty="0" smtClean="0">
                          <a:solidFill>
                            <a:srgbClr val="E4F3F4"/>
                          </a:solidFill>
                          <a:effectLst/>
                          <a:latin typeface="Calibri" panose="020F0502020204030204" pitchFamily="34" charset="0"/>
                        </a:rPr>
                        <a:t>Empty cell</a:t>
                      </a:r>
                      <a:endParaRPr lang="en-US" sz="11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100" dirty="0" smtClean="0">
                          <a:solidFill>
                            <a:srgbClr val="F4FAFA"/>
                          </a:solidFill>
                          <a:effectLst/>
                          <a:latin typeface="Calibri" panose="020F0502020204030204" pitchFamily="34" charset="0"/>
                        </a:rPr>
                        <a:t>Empty cell</a:t>
                      </a:r>
                      <a:endParaRPr lang="en-US" sz="11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10 Buenos Aires</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10.5</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10 Calcutta</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14.4</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10 Karachi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20.2</a:t>
                      </a:r>
                      <a:endParaRPr lang="en-US" sz="1400">
                        <a:effectLst/>
                        <a:latin typeface="Calibri" panose="020F0502020204030204" pitchFamily="34" charset="0"/>
                        <a:ea typeface="MS Mincho"/>
                        <a:cs typeface="Times New Roman"/>
                      </a:endParaRPr>
                    </a:p>
                  </a:txBody>
                  <a:tcPr marL="29717" marR="29717" marT="0" marB="0"/>
                </a:tc>
              </a:tr>
              <a:tr h="226071">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11 Karachi</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13.9</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11 Lagos</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18.9</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F4FAFA"/>
                          </a:solidFill>
                          <a:effectLst/>
                          <a:latin typeface="Calibri" panose="020F0502020204030204" pitchFamily="34" charset="0"/>
                        </a:rPr>
                        <a:t>Empty cell</a:t>
                      </a:r>
                      <a:endParaRPr lang="en-US" sz="9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F4FAFA"/>
                          </a:solidFill>
                          <a:effectLst/>
                          <a:latin typeface="Calibri" panose="020F0502020204030204" pitchFamily="34" charset="0"/>
                        </a:rPr>
                        <a:t>Empty cell</a:t>
                      </a:r>
                      <a:endParaRPr lang="en-US" sz="9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12 Buenos Aires</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13.5</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12 Calcutta</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18.7</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90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900" dirty="0" smtClean="0">
                          <a:solidFill>
                            <a:srgbClr val="E4F3F4"/>
                          </a:solidFill>
                          <a:effectLst/>
                          <a:latin typeface="Calibri" panose="020F0502020204030204" pitchFamily="34" charset="0"/>
                        </a:rPr>
                        <a:t>Empty cell</a:t>
                      </a:r>
                      <a:endParaRPr lang="en-US" sz="9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13 Los Angeles</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13.4</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13 Manila</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16.3</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14 Los Angeles</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15.7</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15 Shenzhen</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15.5</a:t>
                      </a:r>
                      <a:endParaRPr lang="en-US" sz="1400">
                        <a:effectLst/>
                        <a:latin typeface="Calibri" panose="020F0502020204030204" pitchFamily="34" charset="0"/>
                        <a:ea typeface="MS Mincho"/>
                        <a:cs typeface="Times New Roman"/>
                      </a:endParaRPr>
                    </a:p>
                  </a:txBody>
                  <a:tcPr marL="29717" marR="29717" marT="0" marB="0"/>
                </a:tc>
              </a:tr>
              <a:tr h="226071">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16 Buenos Aires</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15.5</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17 Guangzhou</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15.5</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18 Istanbul</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14.9</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19 Cairo</a:t>
                      </a:r>
                      <a:endParaRPr lang="en-US" sz="1400" dirty="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14.7</a:t>
                      </a:r>
                      <a:endParaRPr lang="en-US" sz="140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20 Kinshasa</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14.5</a:t>
                      </a:r>
                      <a:endParaRPr lang="en-US" sz="1400">
                        <a:effectLst/>
                        <a:latin typeface="Calibri" panose="020F0502020204030204" pitchFamily="34" charset="0"/>
                        <a:ea typeface="MS Mincho"/>
                        <a:cs typeface="Times New Roman"/>
                      </a:endParaRPr>
                    </a:p>
                  </a:txBody>
                  <a:tcPr marL="29717" marR="29717" marT="0" marB="0"/>
                </a:tc>
              </a:tr>
              <a:tr h="226071">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21 Chongqing</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13.6</a:t>
                      </a:r>
                      <a:endParaRPr lang="en-US" sz="1400" dirty="0">
                        <a:effectLst/>
                        <a:latin typeface="Calibri" panose="020F0502020204030204" pitchFamily="34" charset="0"/>
                        <a:ea typeface="MS Mincho"/>
                        <a:cs typeface="Times New Roman"/>
                      </a:endParaRPr>
                    </a:p>
                  </a:txBody>
                  <a:tcPr marL="29717" marR="29717" marT="0" marB="0"/>
                </a:tc>
              </a:tr>
              <a:tr h="231647">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F4FAFA"/>
                          </a:solidFill>
                          <a:effectLst/>
                          <a:latin typeface="Calibri" panose="020F0502020204030204" pitchFamily="34" charset="0"/>
                        </a:rPr>
                        <a:t>Empty cell</a:t>
                      </a:r>
                      <a:endParaRPr lang="en-US" sz="400" dirty="0">
                        <a:solidFill>
                          <a:srgbClr val="F4FAFA"/>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22 Rio de Janeiro</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13.6</a:t>
                      </a:r>
                      <a:endParaRPr lang="en-US" sz="1400" dirty="0">
                        <a:effectLst/>
                        <a:latin typeface="Calibri" panose="020F0502020204030204" pitchFamily="34" charset="0"/>
                        <a:ea typeface="MS Mincho"/>
                        <a:cs typeface="Times New Roman"/>
                      </a:endParaRPr>
                    </a:p>
                  </a:txBody>
                  <a:tcPr marL="29717" marR="29717" marT="0" marB="0"/>
                </a:tc>
              </a:tr>
              <a:tr h="249608">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400" dirty="0" smtClean="0">
                          <a:solidFill>
                            <a:srgbClr val="E4F3F4"/>
                          </a:solidFill>
                          <a:effectLst/>
                          <a:latin typeface="Calibri" panose="020F0502020204030204" pitchFamily="34" charset="0"/>
                        </a:rPr>
                        <a:t>Empty cell</a:t>
                      </a:r>
                      <a:endParaRPr lang="en-US" sz="400" dirty="0">
                        <a:solidFill>
                          <a:srgbClr val="E4F3F4"/>
                        </a:solidFill>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a:effectLst/>
                          <a:latin typeface="Calibri" panose="020F0502020204030204" pitchFamily="34" charset="0"/>
                        </a:rPr>
                        <a:t>23 Bangalore</a:t>
                      </a:r>
                      <a:endParaRPr lang="en-US" sz="1400">
                        <a:effectLst/>
                        <a:latin typeface="Calibri" panose="020F0502020204030204" pitchFamily="34" charset="0"/>
                        <a:ea typeface="MS Mincho"/>
                        <a:cs typeface="Times New Roman"/>
                      </a:endParaRPr>
                    </a:p>
                  </a:txBody>
                  <a:tcPr marL="29717" marR="29717" marT="0" marB="0"/>
                </a:tc>
                <a:tc>
                  <a:txBody>
                    <a:bodyPr/>
                    <a:lstStyle/>
                    <a:p>
                      <a:pPr marL="0" marR="0">
                        <a:spcBef>
                          <a:spcPts val="0"/>
                        </a:spcBef>
                        <a:spcAft>
                          <a:spcPts val="0"/>
                        </a:spcAft>
                      </a:pPr>
                      <a:r>
                        <a:rPr lang="en-US" sz="1400" dirty="0">
                          <a:effectLst/>
                          <a:latin typeface="Calibri" panose="020F0502020204030204" pitchFamily="34" charset="0"/>
                        </a:rPr>
                        <a:t>13.2</a:t>
                      </a:r>
                      <a:endParaRPr lang="en-US" sz="1400" dirty="0">
                        <a:effectLst/>
                        <a:latin typeface="Calibri" panose="020F0502020204030204" pitchFamily="34" charset="0"/>
                        <a:ea typeface="MS Mincho"/>
                        <a:cs typeface="Times New Roman"/>
                      </a:endParaRPr>
                    </a:p>
                  </a:txBody>
                  <a:tcPr marL="29717" marR="29717" marT="0" marB="0"/>
                </a:tc>
              </a:tr>
            </a:tbl>
          </a:graphicData>
        </a:graphic>
      </p:graphicFrame>
      <p:sp>
        <p:nvSpPr>
          <p:cNvPr id="3" name="Content Placeholder 2"/>
          <p:cNvSpPr>
            <a:spLocks noGrp="1"/>
          </p:cNvSpPr>
          <p:nvPr>
            <p:ph idx="1"/>
          </p:nvPr>
        </p:nvSpPr>
        <p:spPr>
          <a:xfrm>
            <a:off x="7696200" y="6604000"/>
            <a:ext cx="1447800" cy="276999"/>
          </a:xfrm>
        </p:spPr>
        <p:txBody>
          <a:bodyPr/>
          <a:lstStyle/>
          <a:p>
            <a:r>
              <a:rPr lang="en-US" altLang="en-US" sz="1200" b="1" dirty="0" smtClean="0"/>
              <a:t>Table 31.2 p885</a:t>
            </a:r>
          </a:p>
        </p:txBody>
      </p:sp>
    </p:spTree>
    <p:extLst>
      <p:ext uri="{BB962C8B-B14F-4D97-AF65-F5344CB8AC3E}">
        <p14:creationId xmlns:p14="http://schemas.microsoft.com/office/powerpoint/2010/main" val="282663263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Shanghai—Old Meets New</a:t>
            </a:r>
            <a:endParaRPr lang="en-US" sz="2600" dirty="0"/>
          </a:p>
        </p:txBody>
      </p:sp>
      <p:pic>
        <p:nvPicPr>
          <p:cNvPr id="5121" name="Picture 1" descr="Shanghai—Old Meets New. The city of Shanghai is one of the great success stories in a rapidly growing Chinese economy, but its prosperity has left many behind. In this photo a poor man crosses a street in Shanghai’s rich, modern commercial district carrying goods in hand-woven baskets balanced on a neck yoke, a technology thousands of years ol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92442"/>
            <a:ext cx="5245324" cy="628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802"/>
            <a:ext cx="609600" cy="276999"/>
          </a:xfrm>
        </p:spPr>
        <p:txBody>
          <a:bodyPr/>
          <a:lstStyle/>
          <a:p>
            <a:r>
              <a:rPr lang="en-US" altLang="en-US" sz="1200" b="1" dirty="0" smtClean="0"/>
              <a:t> p866</a:t>
            </a:r>
          </a:p>
        </p:txBody>
      </p:sp>
    </p:spTree>
    <p:extLst>
      <p:ext uri="{BB962C8B-B14F-4D97-AF65-F5344CB8AC3E}">
        <p14:creationId xmlns:p14="http://schemas.microsoft.com/office/powerpoint/2010/main" val="3806962571"/>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957"/>
            <a:ext cx="7772400" cy="492443"/>
          </a:xfrm>
        </p:spPr>
        <p:txBody>
          <a:bodyPr/>
          <a:lstStyle/>
          <a:p>
            <a:r>
              <a:rPr lang="en-US" altLang="en-US" sz="2600" dirty="0" smtClean="0"/>
              <a:t>Garbage Dump in Manila, Philippines</a:t>
            </a:r>
            <a:endParaRPr lang="en-US" sz="2600" dirty="0"/>
          </a:p>
        </p:txBody>
      </p:sp>
      <p:pic>
        <p:nvPicPr>
          <p:cNvPr id="37889" name="Picture 1" descr="Garbage Dump in Manila, Philippines. In Third World nations thousands of poor families live by sorting and selling bottles, aluminum cans, plastic, and newspapers in urban landfill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22300"/>
            <a:ext cx="86360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18358" y="6581803"/>
            <a:ext cx="609600" cy="276999"/>
          </a:xfrm>
        </p:spPr>
        <p:txBody>
          <a:bodyPr/>
          <a:lstStyle/>
          <a:p>
            <a:r>
              <a:rPr lang="en-US" altLang="en-US" sz="1200" b="1" dirty="0" smtClean="0"/>
              <a:t> p886</a:t>
            </a:r>
          </a:p>
        </p:txBody>
      </p:sp>
    </p:spTree>
    <p:extLst>
      <p:ext uri="{BB962C8B-B14F-4D97-AF65-F5344CB8AC3E}">
        <p14:creationId xmlns:p14="http://schemas.microsoft.com/office/powerpoint/2010/main" val="3880090085"/>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Technological and Environmental Change</a:t>
            </a:r>
          </a:p>
        </p:txBody>
      </p:sp>
      <p:sp>
        <p:nvSpPr>
          <p:cNvPr id="39938" name="Rectangle 3"/>
          <p:cNvSpPr>
            <a:spLocks noGrp="1" noChangeArrowheads="1"/>
          </p:cNvSpPr>
          <p:nvPr>
            <p:ph type="body" idx="1"/>
          </p:nvPr>
        </p:nvSpPr>
        <p:spPr>
          <a:xfrm>
            <a:off x="685800" y="1752600"/>
            <a:ext cx="7772400" cy="3341688"/>
          </a:xfrm>
          <a:noFill/>
        </p:spPr>
        <p:txBody>
          <a:bodyPr/>
          <a:lstStyle/>
          <a:p>
            <a:pPr eaLnBrk="1" hangingPunct="1">
              <a:buFontTx/>
              <a:buChar char="•"/>
            </a:pPr>
            <a:r>
              <a:rPr lang="en-US" altLang="en-US" dirty="0" smtClean="0">
                <a:latin typeface="Arial" pitchFamily="34" charset="0"/>
              </a:rPr>
              <a:t>New Technologies and the World Economy</a:t>
            </a:r>
          </a:p>
          <a:p>
            <a:pPr eaLnBrk="1" hangingPunct="1">
              <a:buFontTx/>
              <a:buChar char="•"/>
            </a:pPr>
            <a:r>
              <a:rPr lang="en-US" altLang="en-US" dirty="0" smtClean="0">
                <a:latin typeface="Arial" pitchFamily="34" charset="0"/>
              </a:rPr>
              <a:t>Conserving and Sharing Resources</a:t>
            </a:r>
          </a:p>
          <a:p>
            <a:pPr marL="1085850" lvl="1" indent="-342900" eaLnBrk="1" hangingPunct="1">
              <a:buFontTx/>
              <a:buChar char="•"/>
            </a:pPr>
            <a:r>
              <a:rPr lang="en-US" altLang="en-US" dirty="0" smtClean="0">
                <a:latin typeface="Arial" pitchFamily="34" charset="0"/>
              </a:rPr>
              <a:t>Population growth and environmental stress</a:t>
            </a:r>
          </a:p>
          <a:p>
            <a:pPr eaLnBrk="1" hangingPunct="1">
              <a:buFontTx/>
              <a:buChar char="•"/>
            </a:pPr>
            <a:r>
              <a:rPr lang="en-US" altLang="en-US" dirty="0" smtClean="0">
                <a:latin typeface="Arial" pitchFamily="34" charset="0"/>
              </a:rPr>
              <a:t>Responding to Environmental Threats</a:t>
            </a:r>
          </a:p>
        </p:txBody>
      </p:sp>
    </p:spTree>
    <p:extLst>
      <p:ext uri="{BB962C8B-B14F-4D97-AF65-F5344CB8AC3E}">
        <p14:creationId xmlns:p14="http://schemas.microsoft.com/office/powerpoint/2010/main" val="2021482156"/>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492443"/>
          </a:xfrm>
        </p:spPr>
        <p:txBody>
          <a:bodyPr/>
          <a:lstStyle/>
          <a:p>
            <a:r>
              <a:rPr lang="en-US" altLang="en-US" sz="2600" dirty="0" smtClean="0"/>
              <a:t>Always Connected</a:t>
            </a:r>
            <a:endParaRPr lang="en-US" sz="2600" dirty="0"/>
          </a:p>
        </p:txBody>
      </p:sp>
      <p:pic>
        <p:nvPicPr>
          <p:cNvPr id="40961" name="Picture 1" descr="Always Connected. Two students simultaneously apply the power of smartphone, tablet, and laptop to a projec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74700"/>
            <a:ext cx="86360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803"/>
            <a:ext cx="609600" cy="276999"/>
          </a:xfrm>
        </p:spPr>
        <p:txBody>
          <a:bodyPr/>
          <a:lstStyle/>
          <a:p>
            <a:r>
              <a:rPr lang="en-US" altLang="en-US" sz="1200" b="1" dirty="0" smtClean="0"/>
              <a:t> p889</a:t>
            </a:r>
          </a:p>
        </p:txBody>
      </p:sp>
    </p:spTree>
    <p:extLst>
      <p:ext uri="{BB962C8B-B14F-4D97-AF65-F5344CB8AC3E}">
        <p14:creationId xmlns:p14="http://schemas.microsoft.com/office/powerpoint/2010/main" val="1498744025"/>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7157"/>
            <a:ext cx="7772400" cy="492443"/>
          </a:xfrm>
        </p:spPr>
        <p:txBody>
          <a:bodyPr/>
          <a:lstStyle/>
          <a:p>
            <a:r>
              <a:rPr lang="en-US" altLang="en-US" sz="2600" dirty="0" smtClean="0"/>
              <a:t>McDonald’s in India</a:t>
            </a:r>
            <a:endParaRPr lang="en-US" sz="2600" dirty="0"/>
          </a:p>
        </p:txBody>
      </p:sp>
      <p:pic>
        <p:nvPicPr>
          <p:cNvPr id="43009" name="Picture 1" descr="McDonald’s in India. McDonald’s has adapted its menu in India to reflect the religious mandates of Hinduism. In this restaurant in New Delhi the chain announces that no beef products are prepared or sol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09600"/>
            <a:ext cx="8636000" cy="56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p890</a:t>
            </a:r>
          </a:p>
        </p:txBody>
      </p:sp>
    </p:spTree>
    <p:extLst>
      <p:ext uri="{BB962C8B-B14F-4D97-AF65-F5344CB8AC3E}">
        <p14:creationId xmlns:p14="http://schemas.microsoft.com/office/powerpoint/2010/main" val="1181639051"/>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0394"/>
            <a:ext cx="7772400" cy="492443"/>
          </a:xfrm>
        </p:spPr>
        <p:txBody>
          <a:bodyPr/>
          <a:lstStyle/>
          <a:p>
            <a:r>
              <a:rPr lang="en-US" altLang="en-US" sz="2600" dirty="0" smtClean="0"/>
              <a:t>Loss of Brazilian Rain Forest</a:t>
            </a:r>
            <a:endParaRPr lang="en-US" sz="2600" dirty="0"/>
          </a:p>
        </p:txBody>
      </p:sp>
      <p:pic>
        <p:nvPicPr>
          <p:cNvPr id="45057" name="Picture 1" descr="Loss of Brazilian Rain Forest. The destruction of large portions of Brazil’s virgin rain forest has come to symbolize the growing threat to the environment caused by population growth and economic development. In this photograph we see the scale of environmental destruct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49300"/>
            <a:ext cx="8636000"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p891</a:t>
            </a:r>
          </a:p>
        </p:txBody>
      </p:sp>
    </p:spTree>
    <p:extLst>
      <p:ext uri="{BB962C8B-B14F-4D97-AF65-F5344CB8AC3E}">
        <p14:creationId xmlns:p14="http://schemas.microsoft.com/office/powerpoint/2010/main" val="2330152950"/>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957"/>
            <a:ext cx="7772400" cy="492443"/>
          </a:xfrm>
        </p:spPr>
        <p:txBody>
          <a:bodyPr/>
          <a:lstStyle/>
          <a:p>
            <a:r>
              <a:rPr lang="en-US" altLang="en-US" sz="2600" dirty="0" smtClean="0"/>
              <a:t>Fresh Water Resources</a:t>
            </a:r>
            <a:endParaRPr lang="en-US" sz="2600" dirty="0"/>
          </a:p>
        </p:txBody>
      </p:sp>
      <p:pic>
        <p:nvPicPr>
          <p:cNvPr id="47105" name="Picture 1" descr="Map 32.3: Fresh Water Resources. This map links population density and the availability of water. Red areas are highly stressed environments where populations use at least 40 percent or more of available water. Less stressed environments are blue. The deeper the shade of red or blue the greater the environmental stress. Source: From “Global Water Stress,” National Geographic, September 2002, pp. 14–16. Reprinted by permission of the National Geographic Societ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96900"/>
            <a:ext cx="8636000"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 Map 31.3 p892</a:t>
            </a:r>
          </a:p>
        </p:txBody>
      </p:sp>
    </p:spTree>
    <p:extLst>
      <p:ext uri="{BB962C8B-B14F-4D97-AF65-F5344CB8AC3E}">
        <p14:creationId xmlns:p14="http://schemas.microsoft.com/office/powerpoint/2010/main" val="751578045"/>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Postcolonial Crises and Asian Economic Expansion</a:t>
            </a:r>
          </a:p>
        </p:txBody>
      </p:sp>
      <p:sp>
        <p:nvSpPr>
          <p:cNvPr id="7170" name="Rectangle 3"/>
          <p:cNvSpPr>
            <a:spLocks noGrp="1" noChangeArrowheads="1"/>
          </p:cNvSpPr>
          <p:nvPr>
            <p:ph type="body" idx="1"/>
          </p:nvPr>
        </p:nvSpPr>
        <p:spPr>
          <a:xfrm>
            <a:off x="685800" y="1524000"/>
            <a:ext cx="8382000" cy="5257800"/>
          </a:xfrm>
          <a:noFill/>
        </p:spPr>
        <p:txBody>
          <a:bodyPr/>
          <a:lstStyle/>
          <a:p>
            <a:pPr eaLnBrk="1" hangingPunct="1">
              <a:buFontTx/>
              <a:buChar char="•"/>
            </a:pPr>
            <a:r>
              <a:rPr lang="en-US" altLang="en-US" dirty="0" smtClean="0">
                <a:latin typeface="Arial" pitchFamily="34" charset="0"/>
              </a:rPr>
              <a:t>Revolutions, Depressions, and Democratic Reform in Latin America</a:t>
            </a:r>
          </a:p>
          <a:p>
            <a:pPr marL="1085850" lvl="1" indent="-342900" eaLnBrk="1" hangingPunct="1">
              <a:buFontTx/>
              <a:buChar char="•"/>
            </a:pPr>
            <a:r>
              <a:rPr lang="en-US" altLang="en-US" dirty="0" smtClean="0">
                <a:latin typeface="Arial" pitchFamily="34" charset="0"/>
              </a:rPr>
              <a:t>Dictatorships and neo-liberalism</a:t>
            </a:r>
          </a:p>
          <a:p>
            <a:pPr eaLnBrk="1" hangingPunct="1">
              <a:buFontTx/>
              <a:buChar char="•"/>
            </a:pPr>
            <a:r>
              <a:rPr lang="en-US" altLang="en-US" dirty="0" smtClean="0">
                <a:latin typeface="Arial" pitchFamily="34" charset="0"/>
              </a:rPr>
              <a:t>Islamic Revolutions in Iran and Afghanistan</a:t>
            </a:r>
          </a:p>
          <a:p>
            <a:pPr marL="1085850" lvl="1" indent="-342900" eaLnBrk="1" hangingPunct="1">
              <a:buFontTx/>
              <a:buChar char="•"/>
            </a:pPr>
            <a:r>
              <a:rPr lang="en-US" altLang="en-US" dirty="0" smtClean="0">
                <a:latin typeface="Arial" pitchFamily="34" charset="0"/>
              </a:rPr>
              <a:t>Transformations in late 1970s</a:t>
            </a:r>
          </a:p>
          <a:p>
            <a:pPr marL="1085850" lvl="1" indent="-342900" eaLnBrk="1" hangingPunct="1">
              <a:buFontTx/>
              <a:buChar char="•"/>
            </a:pPr>
            <a:r>
              <a:rPr lang="en-US" altLang="en-US" dirty="0" smtClean="0">
                <a:latin typeface="Arial" pitchFamily="34" charset="0"/>
              </a:rPr>
              <a:t>Rise of Islamic politics</a:t>
            </a:r>
          </a:p>
          <a:p>
            <a:pPr eaLnBrk="1" hangingPunct="1">
              <a:buFontTx/>
              <a:buChar char="•"/>
            </a:pPr>
            <a:r>
              <a:rPr lang="en-US" altLang="en-US" dirty="0" smtClean="0">
                <a:latin typeface="Arial" pitchFamily="34" charset="0"/>
              </a:rPr>
              <a:t>Asian Transformation</a:t>
            </a:r>
          </a:p>
          <a:p>
            <a:pPr eaLnBrk="1" hangingPunct="1">
              <a:buFontTx/>
              <a:buChar char="•"/>
            </a:pPr>
            <a:r>
              <a:rPr lang="en-US" altLang="en-US" dirty="0" smtClean="0">
                <a:latin typeface="Arial" pitchFamily="34" charset="0"/>
              </a:rPr>
              <a:t>China Rejoins the World Economy</a:t>
            </a:r>
          </a:p>
          <a:p>
            <a:pPr marL="1085850" lvl="1" indent="-342900" eaLnBrk="1" hangingPunct="1">
              <a:buFontTx/>
              <a:buChar char="•"/>
            </a:pPr>
            <a:r>
              <a:rPr lang="en-US" altLang="en-US" dirty="0" smtClean="0">
                <a:latin typeface="Arial" pitchFamily="34" charset="0"/>
              </a:rPr>
              <a:t>Prosperity and political repression</a:t>
            </a:r>
          </a:p>
        </p:txBody>
      </p:sp>
    </p:spTree>
    <p:extLst>
      <p:ext uri="{BB962C8B-B14F-4D97-AF65-F5344CB8AC3E}">
        <p14:creationId xmlns:p14="http://schemas.microsoft.com/office/powerpoint/2010/main" val="3456353327"/>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3551" y="113656"/>
            <a:ext cx="7772400" cy="492443"/>
          </a:xfrm>
        </p:spPr>
        <p:txBody>
          <a:bodyPr/>
          <a:lstStyle/>
          <a:p>
            <a:r>
              <a:rPr lang="en-US" sz="2600" dirty="0" smtClean="0"/>
              <a:t>Chronology from 1970-1990</a:t>
            </a:r>
            <a:endParaRPr lang="en-US" sz="2600" dirty="0"/>
          </a:p>
        </p:txBody>
      </p:sp>
      <p:graphicFrame>
        <p:nvGraphicFramePr>
          <p:cNvPr id="4" name="Table 3"/>
          <p:cNvGraphicFramePr>
            <a:graphicFrameLocks noGrp="1"/>
          </p:cNvGraphicFramePr>
          <p:nvPr>
            <p:extLst/>
          </p:nvPr>
        </p:nvGraphicFramePr>
        <p:xfrm>
          <a:off x="457200" y="630162"/>
          <a:ext cx="8381999" cy="5770638"/>
        </p:xfrm>
        <a:graphic>
          <a:graphicData uri="http://schemas.openxmlformats.org/drawingml/2006/table">
            <a:tbl>
              <a:tblPr firstRow="1" bandRow="1">
                <a:tableStyleId>{5C22544A-7EE6-4342-B048-85BDC9FD1C3A}</a:tableStyleId>
              </a:tblPr>
              <a:tblGrid>
                <a:gridCol w="544855"/>
                <a:gridCol w="2096735"/>
                <a:gridCol w="1972707"/>
                <a:gridCol w="1812890"/>
                <a:gridCol w="1954812"/>
              </a:tblGrid>
              <a:tr h="228600">
                <a:tc>
                  <a:txBody>
                    <a:bodyPr/>
                    <a:lstStyle/>
                    <a:p>
                      <a:pPr marL="0" marR="0">
                        <a:spcBef>
                          <a:spcPts val="0"/>
                        </a:spcBef>
                        <a:spcAft>
                          <a:spcPts val="0"/>
                        </a:spcAft>
                      </a:pPr>
                      <a:r>
                        <a:rPr lang="en-US" sz="700" dirty="0" smtClean="0">
                          <a:solidFill>
                            <a:schemeClr val="accent1"/>
                          </a:solidFill>
                          <a:effectLst/>
                          <a:latin typeface="Calibri" panose="020F0502020204030204" pitchFamily="34" charset="0"/>
                          <a:ea typeface="MS Mincho"/>
                          <a:cs typeface="Times New Roman"/>
                        </a:rPr>
                        <a:t>Empty</a:t>
                      </a:r>
                      <a:r>
                        <a:rPr lang="en-US" sz="700" baseline="0" dirty="0" smtClean="0">
                          <a:solidFill>
                            <a:schemeClr val="accent1"/>
                          </a:solidFill>
                          <a:effectLst/>
                          <a:latin typeface="Calibri" panose="020F0502020204030204" pitchFamily="34" charset="0"/>
                          <a:ea typeface="MS Mincho"/>
                          <a:cs typeface="Times New Roman"/>
                        </a:rPr>
                        <a:t> cell</a:t>
                      </a:r>
                      <a:endParaRPr lang="en-US" sz="700" dirty="0">
                        <a:solidFill>
                          <a:schemeClr val="accent1"/>
                        </a:solidFill>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The Americas</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a:effectLst/>
                          <a:latin typeface="Calibri" panose="020F0502020204030204" pitchFamily="34" charset="0"/>
                        </a:rPr>
                        <a:t>Middle East/Africa</a:t>
                      </a:r>
                      <a:endParaRPr lang="en-US" sz="140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a:effectLst/>
                          <a:latin typeface="Calibri" panose="020F0502020204030204" pitchFamily="34" charset="0"/>
                        </a:rPr>
                        <a:t>Asia</a:t>
                      </a:r>
                      <a:endParaRPr lang="en-US" sz="140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a:effectLst/>
                          <a:latin typeface="Calibri" panose="020F0502020204030204" pitchFamily="34" charset="0"/>
                        </a:rPr>
                        <a:t>Eastern Europe</a:t>
                      </a:r>
                      <a:endParaRPr lang="en-US" sz="1400">
                        <a:effectLst/>
                        <a:latin typeface="Calibri" panose="020F0502020204030204" pitchFamily="34" charset="0"/>
                        <a:ea typeface="MS Mincho"/>
                        <a:cs typeface="Times New Roman"/>
                      </a:endParaRPr>
                    </a:p>
                  </a:txBody>
                  <a:tcPr marL="35491" marR="35491" marT="0" marB="0"/>
                </a:tc>
              </a:tr>
              <a:tr h="2069776">
                <a:tc>
                  <a:txBody>
                    <a:bodyPr/>
                    <a:lstStyle/>
                    <a:p>
                      <a:pPr marL="0" marR="0">
                        <a:spcBef>
                          <a:spcPts val="0"/>
                        </a:spcBef>
                        <a:spcAft>
                          <a:spcPts val="0"/>
                        </a:spcAft>
                      </a:pPr>
                      <a:r>
                        <a:rPr lang="en-US" sz="1400" b="1" dirty="0">
                          <a:effectLst/>
                          <a:latin typeface="Calibri" panose="020F0502020204030204" pitchFamily="34" charset="0"/>
                        </a:rPr>
                        <a:t>1970</a:t>
                      </a:r>
                      <a:endParaRPr lang="en-US" sz="1400" b="1"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1970 Salvador Allende elected president of Chile </a:t>
                      </a:r>
                    </a:p>
                    <a:p>
                      <a:pPr marL="0" marR="0">
                        <a:spcBef>
                          <a:spcPts val="0"/>
                        </a:spcBef>
                        <a:spcAft>
                          <a:spcPts val="0"/>
                        </a:spcAft>
                      </a:pPr>
                      <a:r>
                        <a:rPr lang="en-US" sz="1400" dirty="0">
                          <a:effectLst/>
                          <a:latin typeface="Calibri" panose="020F0502020204030204" pitchFamily="34" charset="0"/>
                        </a:rPr>
                        <a:t>1973 Allende overthrown </a:t>
                      </a:r>
                    </a:p>
                    <a:p>
                      <a:pPr marL="0" marR="0">
                        <a:spcBef>
                          <a:spcPts val="0"/>
                        </a:spcBef>
                        <a:spcAft>
                          <a:spcPts val="0"/>
                        </a:spcAft>
                      </a:pPr>
                      <a:r>
                        <a:rPr lang="en-US" sz="1400" dirty="0">
                          <a:effectLst/>
                          <a:latin typeface="Calibri" panose="020F0502020204030204" pitchFamily="34" charset="0"/>
                        </a:rPr>
                        <a:t>1976 Military takeover in Argentina </a:t>
                      </a:r>
                    </a:p>
                    <a:p>
                      <a:pPr marL="0" marR="0">
                        <a:spcBef>
                          <a:spcPts val="0"/>
                        </a:spcBef>
                        <a:spcAft>
                          <a:spcPts val="0"/>
                        </a:spcAft>
                      </a:pPr>
                      <a:r>
                        <a:rPr lang="en-US" sz="1400" dirty="0">
                          <a:effectLst/>
                          <a:latin typeface="Calibri" panose="020F0502020204030204" pitchFamily="34" charset="0"/>
                        </a:rPr>
                        <a:t>1979 Sandinistas overthrow </a:t>
                      </a:r>
                      <a:r>
                        <a:rPr lang="en-US" sz="1400" dirty="0" err="1">
                          <a:effectLst/>
                          <a:latin typeface="Calibri" panose="020F0502020204030204" pitchFamily="34" charset="0"/>
                        </a:rPr>
                        <a:t>Anastasio</a:t>
                      </a:r>
                      <a:r>
                        <a:rPr lang="en-US" sz="1400" dirty="0">
                          <a:effectLst/>
                          <a:latin typeface="Calibri" panose="020F0502020204030204" pitchFamily="34" charset="0"/>
                        </a:rPr>
                        <a:t> Somoza in Nicaragua</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1979 </a:t>
                      </a:r>
                      <a:r>
                        <a:rPr lang="en-US" sz="1400" dirty="0">
                          <a:effectLst/>
                          <a:latin typeface="Calibri" panose="020F0502020204030204" pitchFamily="34" charset="0"/>
                        </a:rPr>
                        <a:t>Shah of Iran overthrown in Islamic Revolution</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1975 </a:t>
                      </a:r>
                      <a:r>
                        <a:rPr lang="en-US" sz="1400" dirty="0">
                          <a:effectLst/>
                          <a:latin typeface="Calibri" panose="020F0502020204030204" pitchFamily="34" charset="0"/>
                        </a:rPr>
                        <a:t>Vietnam War ends</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1979 </a:t>
                      </a:r>
                      <a:r>
                        <a:rPr lang="en-US" sz="1400" dirty="0">
                          <a:effectLst/>
                          <a:latin typeface="Calibri" panose="020F0502020204030204" pitchFamily="34" charset="0"/>
                        </a:rPr>
                        <a:t>China begins economic reforms</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1978 </a:t>
                      </a:r>
                      <a:r>
                        <a:rPr lang="en-US" sz="1400" dirty="0">
                          <a:effectLst/>
                          <a:latin typeface="Calibri" panose="020F0502020204030204" pitchFamily="34" charset="0"/>
                        </a:rPr>
                        <a:t>USSR sends troops to Afghanistan</a:t>
                      </a:r>
                      <a:endParaRPr lang="en-US" sz="1400" dirty="0">
                        <a:effectLst/>
                        <a:latin typeface="Calibri" panose="020F0502020204030204" pitchFamily="34" charset="0"/>
                        <a:ea typeface="MS Mincho"/>
                        <a:cs typeface="Times New Roman"/>
                      </a:endParaRPr>
                    </a:p>
                  </a:txBody>
                  <a:tcPr marL="35491" marR="35491" marT="0" marB="0"/>
                </a:tc>
              </a:tr>
              <a:tr h="1531207">
                <a:tc>
                  <a:txBody>
                    <a:bodyPr/>
                    <a:lstStyle/>
                    <a:p>
                      <a:pPr marL="0" marR="0">
                        <a:spcBef>
                          <a:spcPts val="0"/>
                        </a:spcBef>
                        <a:spcAft>
                          <a:spcPts val="0"/>
                        </a:spcAft>
                      </a:pPr>
                      <a:r>
                        <a:rPr lang="en-US" sz="1400" b="1" dirty="0">
                          <a:effectLst/>
                          <a:latin typeface="Calibri" panose="020F0502020204030204" pitchFamily="34" charset="0"/>
                        </a:rPr>
                        <a:t>1980</a:t>
                      </a:r>
                      <a:endParaRPr lang="en-US" sz="1400" b="1"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1983-1990 Democracy returns in Argentina, Brazil, and Chile</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1989 </a:t>
                      </a:r>
                      <a:r>
                        <a:rPr lang="en-US" sz="1400" dirty="0">
                          <a:effectLst/>
                          <a:latin typeface="Calibri" panose="020F0502020204030204" pitchFamily="34" charset="0"/>
                        </a:rPr>
                        <a:t>United States invades Panama</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1980-1988 Iran-Iraq War</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1989 </a:t>
                      </a:r>
                      <a:r>
                        <a:rPr lang="en-US" sz="1400" dirty="0">
                          <a:effectLst/>
                          <a:latin typeface="Calibri" panose="020F0502020204030204" pitchFamily="34" charset="0"/>
                        </a:rPr>
                        <a:t>USSR withdraws from Afghanistan</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1986 Average Japanese income overtakes income in United States</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1989 </a:t>
                      </a:r>
                      <a:r>
                        <a:rPr lang="en-US" sz="1400" dirty="0">
                          <a:effectLst/>
                          <a:latin typeface="Calibri" panose="020F0502020204030204" pitchFamily="34" charset="0"/>
                        </a:rPr>
                        <a:t>Tiananmen Square confrontation</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1985 Mikhail Gorbachev becomes Soviet head of state</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1989 </a:t>
                      </a:r>
                      <a:r>
                        <a:rPr lang="en-US" sz="1400" dirty="0">
                          <a:effectLst/>
                          <a:latin typeface="Calibri" panose="020F0502020204030204" pitchFamily="34" charset="0"/>
                        </a:rPr>
                        <a:t>Berlin Wall falls </a:t>
                      </a:r>
                    </a:p>
                    <a:p>
                      <a:pPr marL="0" marR="0">
                        <a:spcBef>
                          <a:spcPts val="0"/>
                        </a:spcBef>
                        <a:spcAft>
                          <a:spcPts val="0"/>
                        </a:spcAft>
                      </a:pPr>
                      <a:r>
                        <a:rPr lang="en-US" sz="1400" dirty="0">
                          <a:effectLst/>
                          <a:latin typeface="Calibri" panose="020F0502020204030204" pitchFamily="34" charset="0"/>
                        </a:rPr>
                        <a:t>1989-1991 Communism ends in eastern Europe</a:t>
                      </a:r>
                      <a:endParaRPr lang="en-US" sz="1400" dirty="0">
                        <a:effectLst/>
                        <a:latin typeface="Calibri" panose="020F0502020204030204" pitchFamily="34" charset="0"/>
                        <a:ea typeface="MS Mincho"/>
                        <a:cs typeface="Times New Roman"/>
                      </a:endParaRPr>
                    </a:p>
                  </a:txBody>
                  <a:tcPr marL="35491" marR="35491" marT="0" marB="0"/>
                </a:tc>
              </a:tr>
              <a:tr h="1941055">
                <a:tc>
                  <a:txBody>
                    <a:bodyPr/>
                    <a:lstStyle/>
                    <a:p>
                      <a:pPr marL="0" marR="0">
                        <a:spcBef>
                          <a:spcPts val="0"/>
                        </a:spcBef>
                        <a:spcAft>
                          <a:spcPts val="0"/>
                        </a:spcAft>
                      </a:pPr>
                      <a:r>
                        <a:rPr lang="en-US" sz="1400" b="1" dirty="0">
                          <a:effectLst/>
                          <a:latin typeface="Calibri" panose="020F0502020204030204" pitchFamily="34" charset="0"/>
                        </a:rPr>
                        <a:t>1990</a:t>
                      </a:r>
                      <a:endParaRPr lang="en-US" sz="1400" b="1"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1990 Sandinistas defeated in elections in Nicaragua</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1998 </a:t>
                      </a:r>
                      <a:r>
                        <a:rPr lang="en-US" sz="1400" dirty="0">
                          <a:effectLst/>
                          <a:latin typeface="Calibri" panose="020F0502020204030204" pitchFamily="34" charset="0"/>
                        </a:rPr>
                        <a:t>Election of Hugo Chavez in Venezuela</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1990 Iraq invades Kuwait</a:t>
                      </a:r>
                    </a:p>
                    <a:p>
                      <a:pPr marL="0" marR="0">
                        <a:spcBef>
                          <a:spcPts val="0"/>
                        </a:spcBef>
                        <a:spcAft>
                          <a:spcPts val="0"/>
                        </a:spcAft>
                      </a:pPr>
                      <a:r>
                        <a:rPr lang="en-US" sz="1400" dirty="0">
                          <a:effectLst/>
                          <a:latin typeface="Calibri" panose="020F0502020204030204" pitchFamily="34" charset="0"/>
                        </a:rPr>
                        <a:t>1991 Persian Gulf War</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1994 </a:t>
                      </a:r>
                      <a:r>
                        <a:rPr lang="en-US" sz="1400" dirty="0">
                          <a:effectLst/>
                          <a:latin typeface="Calibri" panose="020F0502020204030204" pitchFamily="34" charset="0"/>
                        </a:rPr>
                        <a:t>Nelson Mandela elected president of South Africa; Tutsi massacred in Rwanda</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1990s Japanese recession</a:t>
                      </a: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endParaRPr lang="en-US" sz="1400" dirty="0" smtClean="0">
                        <a:effectLst/>
                        <a:latin typeface="Calibri" panose="020F0502020204030204" pitchFamily="34" charset="0"/>
                      </a:endParaRPr>
                    </a:p>
                    <a:p>
                      <a:pPr marL="0" marR="0">
                        <a:spcBef>
                          <a:spcPts val="0"/>
                        </a:spcBef>
                        <a:spcAft>
                          <a:spcPts val="0"/>
                        </a:spcAft>
                      </a:pPr>
                      <a:r>
                        <a:rPr lang="en-US" sz="1400" dirty="0" smtClean="0">
                          <a:effectLst/>
                          <a:latin typeface="Calibri" panose="020F0502020204030204" pitchFamily="34" charset="0"/>
                        </a:rPr>
                        <a:t>1997 </a:t>
                      </a:r>
                      <a:r>
                        <a:rPr lang="en-US" sz="1400" dirty="0">
                          <a:effectLst/>
                          <a:latin typeface="Calibri" panose="020F0502020204030204" pitchFamily="34" charset="0"/>
                        </a:rPr>
                        <a:t>Asian financial crisis begins</a:t>
                      </a:r>
                      <a:endParaRPr lang="en-US" sz="1400" dirty="0">
                        <a:effectLst/>
                        <a:latin typeface="Calibri" panose="020F0502020204030204" pitchFamily="34" charset="0"/>
                        <a:ea typeface="MS Mincho"/>
                        <a:cs typeface="Times New Roman"/>
                      </a:endParaRPr>
                    </a:p>
                  </a:txBody>
                  <a:tcPr marL="35491" marR="35491" marT="0" marB="0"/>
                </a:tc>
                <a:tc>
                  <a:txBody>
                    <a:bodyPr/>
                    <a:lstStyle/>
                    <a:p>
                      <a:pPr marL="0" marR="0">
                        <a:spcBef>
                          <a:spcPts val="0"/>
                        </a:spcBef>
                        <a:spcAft>
                          <a:spcPts val="0"/>
                        </a:spcAft>
                      </a:pPr>
                      <a:r>
                        <a:rPr lang="en-US" sz="1400" dirty="0">
                          <a:effectLst/>
                          <a:latin typeface="Calibri" panose="020F0502020204030204" pitchFamily="34" charset="0"/>
                        </a:rPr>
                        <a:t>1990 Reunification of</a:t>
                      </a:r>
                    </a:p>
                    <a:p>
                      <a:pPr marL="0" marR="0">
                        <a:spcBef>
                          <a:spcPts val="0"/>
                        </a:spcBef>
                        <a:spcAft>
                          <a:spcPts val="0"/>
                        </a:spcAft>
                      </a:pPr>
                      <a:r>
                        <a:rPr lang="en-US" sz="1400" dirty="0">
                          <a:effectLst/>
                          <a:latin typeface="Calibri" panose="020F0502020204030204" pitchFamily="34" charset="0"/>
                        </a:rPr>
                        <a:t>Germany </a:t>
                      </a:r>
                    </a:p>
                    <a:p>
                      <a:pPr marL="0" marR="0">
                        <a:spcBef>
                          <a:spcPts val="0"/>
                        </a:spcBef>
                        <a:spcAft>
                          <a:spcPts val="0"/>
                        </a:spcAft>
                      </a:pPr>
                      <a:r>
                        <a:rPr lang="en-US" sz="1400" dirty="0">
                          <a:effectLst/>
                          <a:latin typeface="Calibri" panose="020F0502020204030204" pitchFamily="34" charset="0"/>
                        </a:rPr>
                        <a:t>1992 Yugoslavia disintegrates</a:t>
                      </a:r>
                      <a:r>
                        <a:rPr lang="en-US" sz="1400" dirty="0" smtClean="0">
                          <a:effectLst/>
                          <a:latin typeface="Calibri" panose="020F0502020204030204" pitchFamily="34" charset="0"/>
                        </a:rPr>
                        <a:t>; Croatia </a:t>
                      </a:r>
                      <a:r>
                        <a:rPr lang="en-US" sz="1400" dirty="0">
                          <a:effectLst/>
                          <a:latin typeface="Calibri" panose="020F0502020204030204" pitchFamily="34" charset="0"/>
                        </a:rPr>
                        <a:t>and Slovenia </a:t>
                      </a:r>
                      <a:r>
                        <a:rPr lang="en-US" sz="1400" dirty="0" smtClean="0">
                          <a:effectLst/>
                          <a:latin typeface="Calibri" panose="020F0502020204030204" pitchFamily="34" charset="0"/>
                        </a:rPr>
                        <a:t>become independent </a:t>
                      </a:r>
                      <a:r>
                        <a:rPr lang="en-US" sz="1400" dirty="0">
                          <a:effectLst/>
                          <a:latin typeface="Calibri" panose="020F0502020204030204" pitchFamily="34" charset="0"/>
                        </a:rPr>
                        <a:t>nations </a:t>
                      </a:r>
                    </a:p>
                    <a:p>
                      <a:pPr marL="0" marR="0">
                        <a:spcBef>
                          <a:spcPts val="0"/>
                        </a:spcBef>
                        <a:spcAft>
                          <a:spcPts val="0"/>
                        </a:spcAft>
                      </a:pPr>
                      <a:r>
                        <a:rPr lang="en-US" sz="1400" dirty="0">
                          <a:effectLst/>
                          <a:latin typeface="Calibri" panose="020F0502020204030204" pitchFamily="34" charset="0"/>
                        </a:rPr>
                        <a:t>1992-1995 Bosnia crisis</a:t>
                      </a:r>
                      <a:endParaRPr lang="en-US" sz="1400" dirty="0">
                        <a:effectLst/>
                        <a:latin typeface="Calibri" panose="020F0502020204030204" pitchFamily="34" charset="0"/>
                        <a:ea typeface="MS Mincho"/>
                        <a:cs typeface="Times New Roman"/>
                      </a:endParaRPr>
                    </a:p>
                  </a:txBody>
                  <a:tcPr marL="35491" marR="35491" marT="0" marB="0"/>
                </a:tc>
              </a:tr>
            </a:tbl>
          </a:graphicData>
        </a:graphic>
      </p:graphicFrame>
      <p:sp>
        <p:nvSpPr>
          <p:cNvPr id="3" name="Content Placeholder 2"/>
          <p:cNvSpPr>
            <a:spLocks noGrp="1"/>
          </p:cNvSpPr>
          <p:nvPr>
            <p:ph idx="1"/>
          </p:nvPr>
        </p:nvSpPr>
        <p:spPr>
          <a:xfrm>
            <a:off x="8527983" y="6581001"/>
            <a:ext cx="609600" cy="276999"/>
          </a:xfrm>
        </p:spPr>
        <p:txBody>
          <a:bodyPr/>
          <a:lstStyle/>
          <a:p>
            <a:r>
              <a:rPr lang="en-US" altLang="en-US" sz="1200" b="1" dirty="0" smtClean="0"/>
              <a:t> p869</a:t>
            </a:r>
          </a:p>
        </p:txBody>
      </p:sp>
    </p:spTree>
    <p:extLst>
      <p:ext uri="{BB962C8B-B14F-4D97-AF65-F5344CB8AC3E}">
        <p14:creationId xmlns:p14="http://schemas.microsoft.com/office/powerpoint/2010/main" val="2159279716"/>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3094"/>
            <a:ext cx="7772400" cy="492443"/>
          </a:xfrm>
        </p:spPr>
        <p:txBody>
          <a:bodyPr/>
          <a:lstStyle/>
          <a:p>
            <a:r>
              <a:rPr lang="en-US" altLang="en-US" sz="2600" dirty="0" smtClean="0"/>
              <a:t>The Nicaraguan Revolution Overturns Somoza</a:t>
            </a:r>
            <a:endParaRPr lang="en-US" sz="2600" dirty="0"/>
          </a:p>
        </p:txBody>
      </p:sp>
      <p:pic>
        <p:nvPicPr>
          <p:cNvPr id="10241" name="Picture 1" descr="The Nicaraguan Revolution Overturns Somoza. A revolutionary coalition that included Marxists drove the dictator Anastasio Somoza from power in 1979. The Somoza family had ruled Nicaragua since the 1930s and maintained a close relationship with the United Stat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85800"/>
            <a:ext cx="8636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91428"/>
            <a:ext cx="609600" cy="276999"/>
          </a:xfrm>
        </p:spPr>
        <p:txBody>
          <a:bodyPr/>
          <a:lstStyle/>
          <a:p>
            <a:r>
              <a:rPr lang="en-US" altLang="en-US" sz="1200" b="1" dirty="0" smtClean="0"/>
              <a:t> p870</a:t>
            </a:r>
          </a:p>
        </p:txBody>
      </p:sp>
    </p:spTree>
    <p:extLst>
      <p:ext uri="{BB962C8B-B14F-4D97-AF65-F5344CB8AC3E}">
        <p14:creationId xmlns:p14="http://schemas.microsoft.com/office/powerpoint/2010/main" val="3991691832"/>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239000" cy="892552"/>
          </a:xfrm>
        </p:spPr>
        <p:txBody>
          <a:bodyPr/>
          <a:lstStyle/>
          <a:p>
            <a:r>
              <a:rPr lang="en-US" altLang="en-US" sz="2600" dirty="0" smtClean="0"/>
              <a:t>Muslim Women Mourning the Death of Ayatollah Khomeini in 1989</a:t>
            </a:r>
            <a:endParaRPr lang="en-US" sz="2600" dirty="0"/>
          </a:p>
        </p:txBody>
      </p:sp>
      <p:pic>
        <p:nvPicPr>
          <p:cNvPr id="12289" name="Picture 1" descr="Muslim Women Mourning the Death of Ayatollah Khomeini in 1989. An Islamic revolution overthrew the shah of Iran in 1979. Ayatollah Khomeini sought to lead Iran away from the influences of Western culture and challenged the power of the United States in the Persian Gulf."/>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939800"/>
            <a:ext cx="86360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p872</a:t>
            </a:r>
          </a:p>
        </p:txBody>
      </p:sp>
    </p:spTree>
    <p:extLst>
      <p:ext uri="{BB962C8B-B14F-4D97-AF65-F5344CB8AC3E}">
        <p14:creationId xmlns:p14="http://schemas.microsoft.com/office/powerpoint/2010/main" val="4217540412"/>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End of the Bipolar World</a:t>
            </a:r>
          </a:p>
        </p:txBody>
      </p:sp>
      <p:sp>
        <p:nvSpPr>
          <p:cNvPr id="14338"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Crisis in the Soviet Union</a:t>
            </a:r>
          </a:p>
          <a:p>
            <a:pPr marL="1085850" lvl="1" indent="-342900" eaLnBrk="1" hangingPunct="1">
              <a:buFontTx/>
              <a:buChar char="•"/>
            </a:pPr>
            <a:r>
              <a:rPr lang="en-US" altLang="en-US" dirty="0" smtClean="0">
                <a:latin typeface="Arial" pitchFamily="34" charset="0"/>
              </a:rPr>
              <a:t>Gorbachev and perestroika</a:t>
            </a:r>
          </a:p>
          <a:p>
            <a:pPr eaLnBrk="1" hangingPunct="1">
              <a:buFontTx/>
              <a:buChar char="•"/>
            </a:pPr>
            <a:r>
              <a:rPr lang="en-US" altLang="en-US" dirty="0" smtClean="0">
                <a:latin typeface="Arial" pitchFamily="34" charset="0"/>
              </a:rPr>
              <a:t>The Collapse of the Socialist Bloc</a:t>
            </a:r>
          </a:p>
          <a:p>
            <a:pPr marL="1085850" lvl="1" indent="-342900" eaLnBrk="1" hangingPunct="1">
              <a:buFontTx/>
              <a:buChar char="•"/>
            </a:pPr>
            <a:r>
              <a:rPr lang="en-US" altLang="en-US" dirty="0" smtClean="0">
                <a:latin typeface="Arial" pitchFamily="34" charset="0"/>
              </a:rPr>
              <a:t>Renewal of ethnic rivalries</a:t>
            </a:r>
          </a:p>
          <a:p>
            <a:pPr eaLnBrk="1" hangingPunct="1">
              <a:buFontTx/>
              <a:buChar char="•"/>
            </a:pPr>
            <a:r>
              <a:rPr lang="en-US" altLang="en-US" dirty="0" smtClean="0">
                <a:latin typeface="Arial" pitchFamily="34" charset="0"/>
              </a:rPr>
              <a:t>Progress and Conflict in Africa</a:t>
            </a:r>
          </a:p>
          <a:p>
            <a:pPr marL="1085850" lvl="1" indent="-342900" eaLnBrk="1" hangingPunct="1">
              <a:buFontTx/>
              <a:buChar char="•"/>
            </a:pPr>
            <a:r>
              <a:rPr lang="en-US" altLang="en-US" dirty="0" smtClean="0">
                <a:latin typeface="Arial" pitchFamily="34" charset="0"/>
              </a:rPr>
              <a:t>Political transformations</a:t>
            </a:r>
          </a:p>
          <a:p>
            <a:pPr marL="1085850" lvl="1" indent="-342900" eaLnBrk="1" hangingPunct="1">
              <a:buFontTx/>
              <a:buChar char="•"/>
            </a:pPr>
            <a:r>
              <a:rPr lang="en-US" altLang="en-US" dirty="0" smtClean="0">
                <a:latin typeface="Arial" pitchFamily="34" charset="0"/>
              </a:rPr>
              <a:t>The specter of genocide: Rwanda</a:t>
            </a:r>
          </a:p>
          <a:p>
            <a:pPr eaLnBrk="1" hangingPunct="1">
              <a:buFontTx/>
              <a:buChar char="•"/>
            </a:pPr>
            <a:r>
              <a:rPr lang="en-US" altLang="en-US" dirty="0" smtClean="0">
                <a:latin typeface="Arial" pitchFamily="34" charset="0"/>
              </a:rPr>
              <a:t>The Persian Gulf War</a:t>
            </a:r>
          </a:p>
        </p:txBody>
      </p:sp>
    </p:spTree>
    <p:extLst>
      <p:ext uri="{BB962C8B-B14F-4D97-AF65-F5344CB8AC3E}">
        <p14:creationId xmlns:p14="http://schemas.microsoft.com/office/powerpoint/2010/main" val="3864610570"/>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smtClean="0"/>
              <a:t>The Fall of the Berlin Wall</a:t>
            </a:r>
            <a:endParaRPr lang="en-US" sz="2600" dirty="0"/>
          </a:p>
        </p:txBody>
      </p:sp>
      <p:pic>
        <p:nvPicPr>
          <p:cNvPr id="15361" name="Picture 1" descr="The Fall of the Berlin Wall. The Berlin Wall was the most important symbol of the Cold War. Constructed to keep residents of East Germany from fleeing to the West and defended by armed guards and barbed wire, it was the public face of communism. As the Soviet system fell apart, the residents of East and West Berlin broke down sections of the wall."/>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68500" y="492442"/>
            <a:ext cx="5144694" cy="628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7983" y="6581001"/>
            <a:ext cx="609600" cy="276999"/>
          </a:xfrm>
        </p:spPr>
        <p:txBody>
          <a:bodyPr/>
          <a:lstStyle/>
          <a:p>
            <a:r>
              <a:rPr lang="en-US" altLang="en-US" sz="1200" b="1" dirty="0" smtClean="0"/>
              <a:t> p877</a:t>
            </a:r>
          </a:p>
        </p:txBody>
      </p:sp>
    </p:spTree>
    <p:extLst>
      <p:ext uri="{BB962C8B-B14F-4D97-AF65-F5344CB8AC3E}">
        <p14:creationId xmlns:p14="http://schemas.microsoft.com/office/powerpoint/2010/main" val="1483916862"/>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407"/>
            <a:ext cx="7772400" cy="492443"/>
          </a:xfrm>
        </p:spPr>
        <p:txBody>
          <a:bodyPr/>
          <a:lstStyle/>
          <a:p>
            <a:r>
              <a:rPr lang="en-US" altLang="en-US" sz="2600" dirty="0" smtClean="0"/>
              <a:t>The End of the Soviet Union</a:t>
            </a:r>
            <a:endParaRPr lang="en-US" sz="2600" dirty="0"/>
          </a:p>
        </p:txBody>
      </p:sp>
      <p:pic>
        <p:nvPicPr>
          <p:cNvPr id="17409" name="Picture 1" descr="Map 32.1: The End of the Soviet Union. When communist hardliners failed to overthrow Gorbachev in 1991, popular anticommunist sentiment swept the Soviet Union. Following Boris Yeltsin’s lead in Russia, the republics that constituted the Soviet Union declared their independenc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23613"/>
            <a:ext cx="86360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72400" y="6581001"/>
            <a:ext cx="1371600" cy="276999"/>
          </a:xfrm>
        </p:spPr>
        <p:txBody>
          <a:bodyPr/>
          <a:lstStyle/>
          <a:p>
            <a:r>
              <a:rPr lang="en-US" altLang="en-US" sz="1200" b="1" dirty="0" smtClean="0"/>
              <a:t> Map 31.1 p879</a:t>
            </a:r>
          </a:p>
        </p:txBody>
      </p:sp>
    </p:spTree>
    <p:extLst>
      <p:ext uri="{BB962C8B-B14F-4D97-AF65-F5344CB8AC3E}">
        <p14:creationId xmlns:p14="http://schemas.microsoft.com/office/powerpoint/2010/main" val="561005178"/>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2543</TotalTime>
  <Words>1865</Words>
  <Application>Microsoft Office PowerPoint</Application>
  <PresentationFormat>On-screen Show (4:3)</PresentationFormat>
  <Paragraphs>497</Paragraphs>
  <Slides>25</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MS Mincho</vt:lpstr>
      <vt:lpstr>ＭＳ Ｐゴシック</vt:lpstr>
      <vt:lpstr>Arial</vt:lpstr>
      <vt:lpstr>Calibri</vt:lpstr>
      <vt:lpstr>Times New Roman</vt:lpstr>
      <vt:lpstr>Wingdings</vt:lpstr>
      <vt:lpstr>1_Lockard_topic</vt:lpstr>
      <vt:lpstr>Chapter 31 The End of the Cold War and the Challenge of Economic Development and Immigration,  1975-2000</vt:lpstr>
      <vt:lpstr>Shanghai—Old Meets New</vt:lpstr>
      <vt:lpstr>Postcolonial Crises and Asian Economic Expansion</vt:lpstr>
      <vt:lpstr>Chronology from 1970-1990</vt:lpstr>
      <vt:lpstr>The Nicaraguan Revolution Overturns Somoza</vt:lpstr>
      <vt:lpstr>Muslim Women Mourning the Death of Ayatollah Khomeini in 1989</vt:lpstr>
      <vt:lpstr>The End of the Bipolar World</vt:lpstr>
      <vt:lpstr>The Fall of the Berlin Wall</vt:lpstr>
      <vt:lpstr>The End of the Soviet Union</vt:lpstr>
      <vt:lpstr>The Challenge of Population Growth</vt:lpstr>
      <vt:lpstr>Table 32.1 Population for World and Major Areas, 1750-2050</vt:lpstr>
      <vt:lpstr>Chinese Family-Planning Campaign</vt:lpstr>
      <vt:lpstr>Age Structure Comparison</vt:lpstr>
      <vt:lpstr>Pakistan</vt:lpstr>
      <vt:lpstr>South Korea</vt:lpstr>
      <vt:lpstr>Sweden</vt:lpstr>
      <vt:lpstr>Unequal Development and the Movement of Peoples</vt:lpstr>
      <vt:lpstr>World Population Growth</vt:lpstr>
      <vt:lpstr>World’s Largest Cities  (Urban Agglomerations of 13 Million or More)</vt:lpstr>
      <vt:lpstr>Garbage Dump in Manila, Philippines</vt:lpstr>
      <vt:lpstr>Technological and Environmental Change</vt:lpstr>
      <vt:lpstr>Always Connected</vt:lpstr>
      <vt:lpstr>McDonald’s in India</vt:lpstr>
      <vt:lpstr>Loss of Brazilian Rain Forest</vt:lpstr>
      <vt:lpstr>Fresh Water Resources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134</cp:revision>
  <dcterms:created xsi:type="dcterms:W3CDTF">2006-12-01T20:54:40Z</dcterms:created>
  <dcterms:modified xsi:type="dcterms:W3CDTF">2015-10-09T18:58:53Z</dcterms:modified>
</cp:coreProperties>
</file>